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7" r:id="rId1"/>
    <p:sldMasterId id="2147484018" r:id="rId2"/>
  </p:sldMasterIdLst>
  <p:notesMasterIdLst>
    <p:notesMasterId r:id="rId58"/>
  </p:notesMasterIdLst>
  <p:handoutMasterIdLst>
    <p:handoutMasterId r:id="rId59"/>
  </p:handoutMasterIdLst>
  <p:sldIdLst>
    <p:sldId id="442" r:id="rId3"/>
    <p:sldId id="429" r:id="rId4"/>
    <p:sldId id="257" r:id="rId5"/>
    <p:sldId id="260" r:id="rId6"/>
    <p:sldId id="261" r:id="rId7"/>
    <p:sldId id="397" r:id="rId8"/>
    <p:sldId id="398" r:id="rId9"/>
    <p:sldId id="399" r:id="rId10"/>
    <p:sldId id="400" r:id="rId11"/>
    <p:sldId id="401" r:id="rId12"/>
    <p:sldId id="402" r:id="rId13"/>
    <p:sldId id="408" r:id="rId14"/>
    <p:sldId id="369" r:id="rId15"/>
    <p:sldId id="371" r:id="rId16"/>
    <p:sldId id="418" r:id="rId17"/>
    <p:sldId id="372" r:id="rId18"/>
    <p:sldId id="417" r:id="rId19"/>
    <p:sldId id="449" r:id="rId20"/>
    <p:sldId id="373" r:id="rId21"/>
    <p:sldId id="452" r:id="rId22"/>
    <p:sldId id="451" r:id="rId23"/>
    <p:sldId id="403" r:id="rId24"/>
    <p:sldId id="376" r:id="rId25"/>
    <p:sldId id="377" r:id="rId26"/>
    <p:sldId id="378" r:id="rId27"/>
    <p:sldId id="453" r:id="rId28"/>
    <p:sldId id="407" r:id="rId29"/>
    <p:sldId id="384" r:id="rId30"/>
    <p:sldId id="385" r:id="rId31"/>
    <p:sldId id="386" r:id="rId32"/>
    <p:sldId id="427" r:id="rId33"/>
    <p:sldId id="387" r:id="rId34"/>
    <p:sldId id="388" r:id="rId35"/>
    <p:sldId id="389" r:id="rId36"/>
    <p:sldId id="390" r:id="rId37"/>
    <p:sldId id="391" r:id="rId38"/>
    <p:sldId id="392" r:id="rId39"/>
    <p:sldId id="393" r:id="rId40"/>
    <p:sldId id="394" r:id="rId41"/>
    <p:sldId id="422" r:id="rId42"/>
    <p:sldId id="455" r:id="rId43"/>
    <p:sldId id="396" r:id="rId44"/>
    <p:sldId id="299" r:id="rId45"/>
    <p:sldId id="323" r:id="rId46"/>
    <p:sldId id="327" r:id="rId47"/>
    <p:sldId id="366" r:id="rId48"/>
    <p:sldId id="454" r:id="rId49"/>
    <p:sldId id="420" r:id="rId50"/>
    <p:sldId id="432" r:id="rId51"/>
    <p:sldId id="444" r:id="rId52"/>
    <p:sldId id="450" r:id="rId53"/>
    <p:sldId id="435" r:id="rId54"/>
    <p:sldId id="447" r:id="rId55"/>
    <p:sldId id="404" r:id="rId56"/>
    <p:sldId id="443" r:id="rId57"/>
  </p:sldIdLst>
  <p:sldSz cx="6858000" cy="9144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BF059352-B63A-4085-8762-4A4470987640}">
          <p14:sldIdLst>
            <p14:sldId id="442"/>
            <p14:sldId id="429"/>
            <p14:sldId id="257"/>
            <p14:sldId id="260"/>
            <p14:sldId id="261"/>
            <p14:sldId id="397"/>
            <p14:sldId id="398"/>
            <p14:sldId id="399"/>
            <p14:sldId id="400"/>
            <p14:sldId id="401"/>
            <p14:sldId id="402"/>
            <p14:sldId id="408"/>
            <p14:sldId id="369"/>
            <p14:sldId id="371"/>
            <p14:sldId id="418"/>
            <p14:sldId id="372"/>
            <p14:sldId id="417"/>
            <p14:sldId id="449"/>
            <p14:sldId id="373"/>
            <p14:sldId id="452"/>
            <p14:sldId id="451"/>
            <p14:sldId id="403"/>
            <p14:sldId id="376"/>
            <p14:sldId id="377"/>
            <p14:sldId id="378"/>
            <p14:sldId id="453"/>
            <p14:sldId id="407"/>
            <p14:sldId id="384"/>
            <p14:sldId id="385"/>
            <p14:sldId id="386"/>
            <p14:sldId id="427"/>
            <p14:sldId id="387"/>
            <p14:sldId id="388"/>
            <p14:sldId id="389"/>
            <p14:sldId id="390"/>
            <p14:sldId id="391"/>
            <p14:sldId id="392"/>
            <p14:sldId id="393"/>
            <p14:sldId id="394"/>
            <p14:sldId id="422"/>
            <p14:sldId id="455"/>
            <p14:sldId id="396"/>
            <p14:sldId id="299"/>
            <p14:sldId id="323"/>
            <p14:sldId id="327"/>
            <p14:sldId id="366"/>
            <p14:sldId id="454"/>
            <p14:sldId id="420"/>
            <p14:sldId id="432"/>
            <p14:sldId id="444"/>
            <p14:sldId id="450"/>
            <p14:sldId id="435"/>
            <p14:sldId id="447"/>
            <p14:sldId id="404"/>
            <p14:sldId id="443"/>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9B35"/>
    <a:srgbClr val="E48312"/>
    <a:srgbClr val="1E2B1D"/>
    <a:srgbClr val="2C412B"/>
    <a:srgbClr val="BEAE98"/>
    <a:srgbClr val="334C32"/>
    <a:srgbClr val="456543"/>
    <a:srgbClr val="5B7048"/>
    <a:srgbClr val="0E151B"/>
    <a:srgbClr val="253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61421D-B04F-4307-8F2D-B1D653559F2F}" v="232" dt="2024-08-19T13:08:06.6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56" autoAdjust="0"/>
    <p:restoredTop sz="95542" autoAdjust="0"/>
  </p:normalViewPr>
  <p:slideViewPr>
    <p:cSldViewPr>
      <p:cViewPr varScale="1">
        <p:scale>
          <a:sx n="71" d="100"/>
          <a:sy n="71" d="100"/>
        </p:scale>
        <p:origin x="1146" y="54"/>
      </p:cViewPr>
      <p:guideLst>
        <p:guide orient="horz" pos="288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240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2"/>
    </mc:Choice>
    <mc:Fallback>
      <c:style val="32"/>
    </mc:Fallback>
  </mc:AlternateContent>
  <c:chart>
    <c:title>
      <c:tx>
        <c:rich>
          <a:bodyPr/>
          <a:lstStyle/>
          <a:p>
            <a:pPr>
              <a:defRPr/>
            </a:pPr>
            <a:r>
              <a:rPr lang="en-US" dirty="0">
                <a:latin typeface="Centaur" pitchFamily="18" charset="0"/>
              </a:rPr>
              <a:t>Expenditures for 2023-2024 by Division</a:t>
            </a:r>
          </a:p>
        </c:rich>
      </c:tx>
      <c:layout>
        <c:manualLayout>
          <c:xMode val="edge"/>
          <c:yMode val="edge"/>
          <c:x val="0.16921779162631409"/>
          <c:y val="1.6618547681539801E-2"/>
        </c:manualLayout>
      </c:layout>
      <c:overlay val="0"/>
    </c:title>
    <c:autoTitleDeleted val="0"/>
    <c:view3D>
      <c:rotX val="30"/>
      <c:rotY val="0"/>
      <c:rAngAx val="0"/>
      <c:perspective val="50"/>
    </c:view3D>
    <c:floor>
      <c:thickness val="0"/>
    </c:floor>
    <c:sideWall>
      <c:thickness val="0"/>
    </c:sideWall>
    <c:backWall>
      <c:thickness val="0"/>
    </c:backWall>
    <c:plotArea>
      <c:layout>
        <c:manualLayout>
          <c:layoutTarget val="inner"/>
          <c:xMode val="edge"/>
          <c:yMode val="edge"/>
          <c:x val="6.4500680730416718E-2"/>
          <c:y val="0.33438794109069697"/>
          <c:w val="0.45017418277260796"/>
          <c:h val="0.5266757801108195"/>
        </c:manualLayout>
      </c:layout>
      <c:pie3DChart>
        <c:varyColors val="1"/>
        <c:ser>
          <c:idx val="0"/>
          <c:order val="0"/>
          <c:tx>
            <c:strRef>
              <c:f>Sheet1!$B$1</c:f>
              <c:strCache>
                <c:ptCount val="1"/>
                <c:pt idx="0">
                  <c:v>% Expenditures</c:v>
                </c:pt>
              </c:strCache>
            </c:strRef>
          </c:tx>
          <c:dLbls>
            <c:dLbl>
              <c:idx val="0"/>
              <c:layout>
                <c:manualLayout>
                  <c:x val="-2.8985507246376777E-2"/>
                  <c:y val="0"/>
                </c:manualLayout>
              </c:layout>
              <c:tx>
                <c:rich>
                  <a:bodyPr/>
                  <a:lstStyle/>
                  <a:p>
                    <a:r>
                      <a:rPr lang="en-US" dirty="0"/>
                      <a:t>1%</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1CD-469A-89DC-1B0AC49F9E21}"/>
                </c:ext>
              </c:extLst>
            </c:dLbl>
            <c:dLbl>
              <c:idx val="1"/>
              <c:layout>
                <c:manualLayout>
                  <c:x val="-5.1079975297205558E-2"/>
                  <c:y val="-7.7729313441083026E-2"/>
                </c:manualLayout>
              </c:layout>
              <c:tx>
                <c:rich>
                  <a:bodyPr/>
                  <a:lstStyle/>
                  <a:p>
                    <a:r>
                      <a:rPr lang="en-US" dirty="0"/>
                      <a:t>33%</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1CD-469A-89DC-1B0AC49F9E21}"/>
                </c:ext>
              </c:extLst>
            </c:dLbl>
            <c:dLbl>
              <c:idx val="2"/>
              <c:layout>
                <c:manualLayout>
                  <c:x val="4.2780748663101602E-2"/>
                  <c:y val="0.10185185185185194"/>
                </c:manualLayout>
              </c:layout>
              <c:tx>
                <c:rich>
                  <a:bodyPr/>
                  <a:lstStyle/>
                  <a:p>
                    <a:r>
                      <a:rPr lang="en-US" dirty="0"/>
                      <a:t>66%</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1CD-469A-89DC-1B0AC49F9E21}"/>
                </c:ext>
              </c:extLst>
            </c:dLbl>
            <c:spPr>
              <a:noFill/>
              <a:ln>
                <a:noFill/>
              </a:ln>
              <a:effectLst/>
            </c:spPr>
            <c:txPr>
              <a:bodyPr wrap="square" lIns="38100" tIns="19050" rIns="38100" bIns="19050" anchor="ctr">
                <a:spAutoFit/>
              </a:bodyPr>
              <a:lstStyle/>
              <a:p>
                <a:pPr>
                  <a:defRPr baseline="0">
                    <a:solidFill>
                      <a:srgbClr val="FF0000"/>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Administration</c:v>
                </c:pt>
                <c:pt idx="1">
                  <c:v>Court Services</c:v>
                </c:pt>
                <c:pt idx="2">
                  <c:v>Corrections</c:v>
                </c:pt>
              </c:strCache>
            </c:strRef>
          </c:cat>
          <c:val>
            <c:numRef>
              <c:f>Sheet1!$B$2:$B$4</c:f>
              <c:numCache>
                <c:formatCode>0%</c:formatCode>
                <c:ptCount val="3"/>
                <c:pt idx="0">
                  <c:v>5.6361151834656259E-2</c:v>
                </c:pt>
                <c:pt idx="1">
                  <c:v>0.27849881791519548</c:v>
                </c:pt>
                <c:pt idx="2">
                  <c:v>0.66514003025014823</c:v>
                </c:pt>
              </c:numCache>
            </c:numRef>
          </c:val>
          <c:extLst>
            <c:ext xmlns:c16="http://schemas.microsoft.com/office/drawing/2014/chart" uri="{C3380CC4-5D6E-409C-BE32-E72D297353CC}">
              <c16:uniqueId val="{00000003-B1CD-469A-89DC-1B0AC49F9E21}"/>
            </c:ext>
          </c:extLst>
        </c:ser>
        <c:dLbls>
          <c:showLegendKey val="0"/>
          <c:showVal val="0"/>
          <c:showCatName val="0"/>
          <c:showSerName val="0"/>
          <c:showPercent val="0"/>
          <c:showBubbleSize val="0"/>
          <c:showLeaderLines val="0"/>
        </c:dLbls>
      </c:pie3DChart>
    </c:plotArea>
    <c:legend>
      <c:legendPos val="r"/>
      <c:legendEntry>
        <c:idx val="0"/>
        <c:txPr>
          <a:bodyPr/>
          <a:lstStyle/>
          <a:p>
            <a:pPr>
              <a:defRPr sz="1800">
                <a:latin typeface="Centaur" pitchFamily="18" charset="0"/>
              </a:defRPr>
            </a:pPr>
            <a:endParaRPr lang="en-US"/>
          </a:p>
        </c:txPr>
      </c:legendEntry>
      <c:legendEntry>
        <c:idx val="1"/>
        <c:txPr>
          <a:bodyPr/>
          <a:lstStyle/>
          <a:p>
            <a:pPr>
              <a:defRPr sz="1800">
                <a:latin typeface="Centaur" pitchFamily="18" charset="0"/>
              </a:defRPr>
            </a:pPr>
            <a:endParaRPr lang="en-US"/>
          </a:p>
        </c:txPr>
      </c:legendEntry>
      <c:legendEntry>
        <c:idx val="2"/>
        <c:txPr>
          <a:bodyPr/>
          <a:lstStyle/>
          <a:p>
            <a:pPr>
              <a:defRPr sz="1800">
                <a:latin typeface="Centaur" pitchFamily="18" charset="0"/>
              </a:defRPr>
            </a:pPr>
            <a:endParaRPr lang="en-US"/>
          </a:p>
        </c:txPr>
      </c:legendEntry>
      <c:layout>
        <c:manualLayout>
          <c:xMode val="edge"/>
          <c:yMode val="edge"/>
          <c:x val="0.51649632031290205"/>
          <c:y val="0.3136914629092416"/>
          <c:w val="0.45158303741444089"/>
          <c:h val="0.68554392871943637"/>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_rels/drawing1.xml.rels><?xml version="1.0" encoding="UTF-8" standalone="yes"?>
<Relationships xmlns="http://schemas.openxmlformats.org/package/2006/relationships"><Relationship Id="rId1" Type="http://schemas.openxmlformats.org/officeDocument/2006/relationships/image" Target="../media/image4.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4.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4.jpe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EBE5B6-5467-4627-B001-7D1DA15CD7BD}" type="doc">
      <dgm:prSet loTypeId="urn:microsoft.com/office/officeart/2005/8/layout/orgChart1" loCatId="hierarchy" qsTypeId="urn:microsoft.com/office/officeart/2005/8/quickstyle/3d1" qsCatId="3D" csTypeId="urn:microsoft.com/office/officeart/2005/8/colors/accent3_2" csCatId="accent3" phldr="1"/>
      <dgm:spPr/>
      <dgm:t>
        <a:bodyPr/>
        <a:lstStyle/>
        <a:p>
          <a:endParaRPr lang="en-US"/>
        </a:p>
      </dgm:t>
    </dgm:pt>
    <dgm:pt modelId="{650865F2-3834-467F-9255-9A2FE44BEAC3}">
      <dgm:prSet phldrT="[Text]" custT="1"/>
      <dgm:spPr/>
      <dgm:t>
        <a:bodyPr/>
        <a:lstStyle/>
        <a:p>
          <a:r>
            <a:rPr lang="en-US" sz="1400" dirty="0">
              <a:solidFill>
                <a:schemeClr val="tx1"/>
              </a:solidFill>
            </a:rPr>
            <a:t>Sheriff Orange </a:t>
          </a:r>
        </a:p>
      </dgm:t>
    </dgm:pt>
    <dgm:pt modelId="{AB095C2B-F6A0-4C2A-B471-1FB7CC5B3C1D}" type="parTrans" cxnId="{F6EEFBD4-FC5B-41CA-AE78-38A6362E09C1}">
      <dgm:prSet/>
      <dgm:spPr/>
      <dgm:t>
        <a:bodyPr/>
        <a:lstStyle/>
        <a:p>
          <a:endParaRPr lang="en-US"/>
        </a:p>
      </dgm:t>
    </dgm:pt>
    <dgm:pt modelId="{7BA859B6-18C1-4914-98FA-2A1D7197A613}" type="sibTrans" cxnId="{F6EEFBD4-FC5B-41CA-AE78-38A6362E09C1}">
      <dgm:prSet/>
      <dgm:spPr/>
      <dgm:t>
        <a:bodyPr/>
        <a:lstStyle/>
        <a:p>
          <a:endParaRPr lang="en-US"/>
        </a:p>
      </dgm:t>
    </dgm:pt>
    <dgm:pt modelId="{BCF8A2D2-CB97-47EF-8F99-192F586A90C0}" type="asst">
      <dgm:prSet phldrT="[Text]" custT="1"/>
      <dgm:spPr/>
      <dgm:t>
        <a:bodyPr/>
        <a:lstStyle/>
        <a:p>
          <a:r>
            <a:rPr lang="en-US" sz="1200" dirty="0">
              <a:solidFill>
                <a:schemeClr val="tx1"/>
              </a:solidFill>
            </a:rPr>
            <a:t>Business Coordinator </a:t>
          </a:r>
        </a:p>
      </dgm:t>
    </dgm:pt>
    <dgm:pt modelId="{9B71FAA2-026E-44AC-97B1-55888FF6C959}" type="parTrans" cxnId="{E96C4D43-7FB1-4656-AC73-9017333655F0}">
      <dgm:prSet/>
      <dgm:spPr/>
      <dgm:t>
        <a:bodyPr/>
        <a:lstStyle/>
        <a:p>
          <a:endParaRPr lang="en-US"/>
        </a:p>
      </dgm:t>
    </dgm:pt>
    <dgm:pt modelId="{C26E4846-69A7-4A65-A4AA-B237BD7FA626}" type="sibTrans" cxnId="{E96C4D43-7FB1-4656-AC73-9017333655F0}">
      <dgm:prSet/>
      <dgm:spPr/>
      <dgm:t>
        <a:bodyPr/>
        <a:lstStyle/>
        <a:p>
          <a:endParaRPr lang="en-US"/>
        </a:p>
      </dgm:t>
    </dgm:pt>
    <dgm:pt modelId="{4AE58044-1259-40D6-9E44-6DD2B97B70F7}">
      <dgm:prSet phldrT="[Text]" custT="1"/>
      <dgm:spPr/>
      <dgm:t>
        <a:bodyPr/>
        <a:lstStyle/>
        <a:p>
          <a:r>
            <a:rPr lang="en-US" sz="1200" dirty="0">
              <a:solidFill>
                <a:schemeClr val="tx1"/>
              </a:solidFill>
            </a:rPr>
            <a:t>Administrative Lieutenant Colonel </a:t>
          </a:r>
        </a:p>
      </dgm:t>
    </dgm:pt>
    <dgm:pt modelId="{84418675-751C-45F8-AF64-0809000D57BC}" type="parTrans" cxnId="{CEA9541B-B780-4F77-A9C5-F16D84CA2E16}">
      <dgm:prSet/>
      <dgm:spPr/>
      <dgm:t>
        <a:bodyPr/>
        <a:lstStyle/>
        <a:p>
          <a:endParaRPr lang="en-US"/>
        </a:p>
      </dgm:t>
    </dgm:pt>
    <dgm:pt modelId="{083A3FCF-E479-484B-A7D3-3C98CB919FEF}" type="sibTrans" cxnId="{CEA9541B-B780-4F77-A9C5-F16D84CA2E16}">
      <dgm:prSet/>
      <dgm:spPr/>
      <dgm:t>
        <a:bodyPr/>
        <a:lstStyle/>
        <a:p>
          <a:endParaRPr lang="en-US"/>
        </a:p>
      </dgm:t>
    </dgm:pt>
    <dgm:pt modelId="{EB5DB991-32C1-451F-9487-7455369D1D0C}">
      <dgm:prSet phldrT="[Text]" custT="1"/>
      <dgm:spPr/>
      <dgm:t>
        <a:bodyPr/>
        <a:lstStyle/>
        <a:p>
          <a:r>
            <a:rPr lang="en-US" sz="1200" dirty="0">
              <a:solidFill>
                <a:schemeClr val="tx1"/>
              </a:solidFill>
            </a:rPr>
            <a:t>Operations Lieutenant Colonel </a:t>
          </a:r>
        </a:p>
      </dgm:t>
    </dgm:pt>
    <dgm:pt modelId="{D675C76C-C2B1-4AC6-B107-ED00DC1B7EAA}" type="parTrans" cxnId="{2517EEB3-D7DF-45A3-9FDC-7A49BE601DD6}">
      <dgm:prSet/>
      <dgm:spPr/>
      <dgm:t>
        <a:bodyPr/>
        <a:lstStyle/>
        <a:p>
          <a:endParaRPr lang="en-US"/>
        </a:p>
      </dgm:t>
    </dgm:pt>
    <dgm:pt modelId="{60E69136-A42A-422E-9C31-EE2E99EDDC67}" type="sibTrans" cxnId="{2517EEB3-D7DF-45A3-9FDC-7A49BE601DD6}">
      <dgm:prSet/>
      <dgm:spPr/>
      <dgm:t>
        <a:bodyPr/>
        <a:lstStyle/>
        <a:p>
          <a:endParaRPr lang="en-US"/>
        </a:p>
      </dgm:t>
    </dgm:pt>
    <dgm:pt modelId="{CC8A827F-6F52-4F43-B781-60C7B9A0C416}" type="pres">
      <dgm:prSet presAssocID="{0BEBE5B6-5467-4627-B001-7D1DA15CD7BD}" presName="hierChild1" presStyleCnt="0">
        <dgm:presLayoutVars>
          <dgm:orgChart val="1"/>
          <dgm:chPref val="1"/>
          <dgm:dir/>
          <dgm:animOne val="branch"/>
          <dgm:animLvl val="lvl"/>
          <dgm:resizeHandles/>
        </dgm:presLayoutVars>
      </dgm:prSet>
      <dgm:spPr/>
    </dgm:pt>
    <dgm:pt modelId="{C785DBA4-E3B5-4213-A86E-D252ED5C4C21}" type="pres">
      <dgm:prSet presAssocID="{650865F2-3834-467F-9255-9A2FE44BEAC3}" presName="hierRoot1" presStyleCnt="0">
        <dgm:presLayoutVars>
          <dgm:hierBranch val="init"/>
        </dgm:presLayoutVars>
      </dgm:prSet>
      <dgm:spPr/>
    </dgm:pt>
    <dgm:pt modelId="{A081D308-5C3B-46B5-A9F0-C9CB59DDF93D}" type="pres">
      <dgm:prSet presAssocID="{650865F2-3834-467F-9255-9A2FE44BEAC3}" presName="rootComposite1" presStyleCnt="0"/>
      <dgm:spPr/>
    </dgm:pt>
    <dgm:pt modelId="{A1CB20CC-F046-4AE2-977C-0A1B409599A8}" type="pres">
      <dgm:prSet presAssocID="{650865F2-3834-467F-9255-9A2FE44BEAC3}" presName="rootText1" presStyleLbl="node0" presStyleIdx="0" presStyleCnt="1" custScaleX="105459" custScaleY="66379">
        <dgm:presLayoutVars>
          <dgm:chPref val="3"/>
        </dgm:presLayoutVars>
      </dgm:prSet>
      <dgm:spPr/>
    </dgm:pt>
    <dgm:pt modelId="{90237B26-C02A-4F96-8189-42488D573F6E}" type="pres">
      <dgm:prSet presAssocID="{650865F2-3834-467F-9255-9A2FE44BEAC3}" presName="rootConnector1" presStyleLbl="node1" presStyleIdx="0" presStyleCnt="0"/>
      <dgm:spPr/>
    </dgm:pt>
    <dgm:pt modelId="{241A569C-C9A2-4C70-A30A-44C840F7CE08}" type="pres">
      <dgm:prSet presAssocID="{650865F2-3834-467F-9255-9A2FE44BEAC3}" presName="hierChild2" presStyleCnt="0"/>
      <dgm:spPr/>
    </dgm:pt>
    <dgm:pt modelId="{7841E069-8C9D-4D16-B64C-0AED0D1209DB}" type="pres">
      <dgm:prSet presAssocID="{84418675-751C-45F8-AF64-0809000D57BC}" presName="Name37" presStyleLbl="parChTrans1D2" presStyleIdx="0" presStyleCnt="3"/>
      <dgm:spPr/>
    </dgm:pt>
    <dgm:pt modelId="{9F03D23A-8AC3-4875-BB8A-849F4EAD32B6}" type="pres">
      <dgm:prSet presAssocID="{4AE58044-1259-40D6-9E44-6DD2B97B70F7}" presName="hierRoot2" presStyleCnt="0">
        <dgm:presLayoutVars>
          <dgm:hierBranch val="init"/>
        </dgm:presLayoutVars>
      </dgm:prSet>
      <dgm:spPr/>
    </dgm:pt>
    <dgm:pt modelId="{61B4A840-6D8E-492B-B446-355D83DB666F}" type="pres">
      <dgm:prSet presAssocID="{4AE58044-1259-40D6-9E44-6DD2B97B70F7}" presName="rootComposite" presStyleCnt="0"/>
      <dgm:spPr/>
    </dgm:pt>
    <dgm:pt modelId="{3B3B3989-E3DF-480A-805A-993AD4944118}" type="pres">
      <dgm:prSet presAssocID="{4AE58044-1259-40D6-9E44-6DD2B97B70F7}" presName="rootText" presStyleLbl="node2" presStyleIdx="0" presStyleCnt="2" custScaleX="91698" custScaleY="71833">
        <dgm:presLayoutVars>
          <dgm:chPref val="3"/>
        </dgm:presLayoutVars>
      </dgm:prSet>
      <dgm:spPr/>
    </dgm:pt>
    <dgm:pt modelId="{E7151310-CEBB-49D1-8E5A-FB6A55C6213F}" type="pres">
      <dgm:prSet presAssocID="{4AE58044-1259-40D6-9E44-6DD2B97B70F7}" presName="rootConnector" presStyleLbl="node2" presStyleIdx="0" presStyleCnt="2"/>
      <dgm:spPr/>
    </dgm:pt>
    <dgm:pt modelId="{EC0CA6ED-6B69-4D4F-80B0-5A1F23B2C56B}" type="pres">
      <dgm:prSet presAssocID="{4AE58044-1259-40D6-9E44-6DD2B97B70F7}" presName="hierChild4" presStyleCnt="0"/>
      <dgm:spPr/>
    </dgm:pt>
    <dgm:pt modelId="{4DBCF09A-F755-4977-9F79-F213370E6746}" type="pres">
      <dgm:prSet presAssocID="{4AE58044-1259-40D6-9E44-6DD2B97B70F7}" presName="hierChild5" presStyleCnt="0"/>
      <dgm:spPr/>
    </dgm:pt>
    <dgm:pt modelId="{F13BE487-A20B-4DAA-A119-F0DFFF53253F}" type="pres">
      <dgm:prSet presAssocID="{D675C76C-C2B1-4AC6-B107-ED00DC1B7EAA}" presName="Name37" presStyleLbl="parChTrans1D2" presStyleIdx="1" presStyleCnt="3"/>
      <dgm:spPr/>
    </dgm:pt>
    <dgm:pt modelId="{2884B588-9D39-4F88-8072-81B617FDC638}" type="pres">
      <dgm:prSet presAssocID="{EB5DB991-32C1-451F-9487-7455369D1D0C}" presName="hierRoot2" presStyleCnt="0">
        <dgm:presLayoutVars>
          <dgm:hierBranch val="init"/>
        </dgm:presLayoutVars>
      </dgm:prSet>
      <dgm:spPr/>
    </dgm:pt>
    <dgm:pt modelId="{CF2C0E37-C9EE-4F7E-AAD6-C1E633AE30FB}" type="pres">
      <dgm:prSet presAssocID="{EB5DB991-32C1-451F-9487-7455369D1D0C}" presName="rootComposite" presStyleCnt="0"/>
      <dgm:spPr/>
    </dgm:pt>
    <dgm:pt modelId="{763D5010-C2E5-4AAA-A424-06E1DBB7B7AD}" type="pres">
      <dgm:prSet presAssocID="{EB5DB991-32C1-451F-9487-7455369D1D0C}" presName="rootText" presStyleLbl="node2" presStyleIdx="1" presStyleCnt="2" custScaleX="96453" custScaleY="70783" custLinFactNeighborX="-2228" custLinFactNeighborY="2088">
        <dgm:presLayoutVars>
          <dgm:chPref val="3"/>
        </dgm:presLayoutVars>
      </dgm:prSet>
      <dgm:spPr/>
    </dgm:pt>
    <dgm:pt modelId="{E3C43F6C-1EE4-41A3-BBC0-6C6D996D08DB}" type="pres">
      <dgm:prSet presAssocID="{EB5DB991-32C1-451F-9487-7455369D1D0C}" presName="rootConnector" presStyleLbl="node2" presStyleIdx="1" presStyleCnt="2"/>
      <dgm:spPr/>
    </dgm:pt>
    <dgm:pt modelId="{EE4CF3C3-ACCB-4E75-8AE2-8F9C24720DCA}" type="pres">
      <dgm:prSet presAssocID="{EB5DB991-32C1-451F-9487-7455369D1D0C}" presName="hierChild4" presStyleCnt="0"/>
      <dgm:spPr/>
    </dgm:pt>
    <dgm:pt modelId="{C06B56CC-F610-45BB-986E-04D0E16A51B6}" type="pres">
      <dgm:prSet presAssocID="{EB5DB991-32C1-451F-9487-7455369D1D0C}" presName="hierChild5" presStyleCnt="0"/>
      <dgm:spPr/>
    </dgm:pt>
    <dgm:pt modelId="{7EDD700E-6540-481B-AEF4-259CB95F308F}" type="pres">
      <dgm:prSet presAssocID="{650865F2-3834-467F-9255-9A2FE44BEAC3}" presName="hierChild3" presStyleCnt="0"/>
      <dgm:spPr/>
    </dgm:pt>
    <dgm:pt modelId="{07AB397B-AAC2-413C-B61C-FCA819EBA216}" type="pres">
      <dgm:prSet presAssocID="{9B71FAA2-026E-44AC-97B1-55888FF6C959}" presName="Name111" presStyleLbl="parChTrans1D2" presStyleIdx="2" presStyleCnt="3"/>
      <dgm:spPr/>
    </dgm:pt>
    <dgm:pt modelId="{13F17FE9-6F9F-40DC-97CF-B762C0CB51AF}" type="pres">
      <dgm:prSet presAssocID="{BCF8A2D2-CB97-47EF-8F99-192F586A90C0}" presName="hierRoot3" presStyleCnt="0">
        <dgm:presLayoutVars>
          <dgm:hierBranch val="init"/>
        </dgm:presLayoutVars>
      </dgm:prSet>
      <dgm:spPr/>
    </dgm:pt>
    <dgm:pt modelId="{A362EABC-5843-42E9-8B58-FB2DF8F28BE4}" type="pres">
      <dgm:prSet presAssocID="{BCF8A2D2-CB97-47EF-8F99-192F586A90C0}" presName="rootComposite3" presStyleCnt="0"/>
      <dgm:spPr/>
    </dgm:pt>
    <dgm:pt modelId="{3830B4CC-7C2B-436F-AF07-0354E72A7BF8}" type="pres">
      <dgm:prSet presAssocID="{BCF8A2D2-CB97-47EF-8F99-192F586A90C0}" presName="rootText3" presStyleLbl="asst1" presStyleIdx="0" presStyleCnt="1" custScaleX="85318" custScaleY="51294">
        <dgm:presLayoutVars>
          <dgm:chPref val="3"/>
        </dgm:presLayoutVars>
      </dgm:prSet>
      <dgm:spPr/>
    </dgm:pt>
    <dgm:pt modelId="{3E90F032-C823-4151-993B-439117DB0507}" type="pres">
      <dgm:prSet presAssocID="{BCF8A2D2-CB97-47EF-8F99-192F586A90C0}" presName="rootConnector3" presStyleLbl="asst1" presStyleIdx="0" presStyleCnt="1"/>
      <dgm:spPr/>
    </dgm:pt>
    <dgm:pt modelId="{E61A282A-1BD2-4B16-9228-445465F674C1}" type="pres">
      <dgm:prSet presAssocID="{BCF8A2D2-CB97-47EF-8F99-192F586A90C0}" presName="hierChild6" presStyleCnt="0"/>
      <dgm:spPr/>
    </dgm:pt>
    <dgm:pt modelId="{97CB558D-1A10-40D4-B825-497F4075E82F}" type="pres">
      <dgm:prSet presAssocID="{BCF8A2D2-CB97-47EF-8F99-192F586A90C0}" presName="hierChild7" presStyleCnt="0"/>
      <dgm:spPr/>
    </dgm:pt>
  </dgm:ptLst>
  <dgm:cxnLst>
    <dgm:cxn modelId="{F6D91C09-E90E-4E8C-A601-838765BB405E}" type="presOf" srcId="{4AE58044-1259-40D6-9E44-6DD2B97B70F7}" destId="{E7151310-CEBB-49D1-8E5A-FB6A55C6213F}" srcOrd="1" destOrd="0" presId="urn:microsoft.com/office/officeart/2005/8/layout/orgChart1"/>
    <dgm:cxn modelId="{D03B0A14-A6B8-4350-A8BC-C59E451A7268}" type="presOf" srcId="{650865F2-3834-467F-9255-9A2FE44BEAC3}" destId="{90237B26-C02A-4F96-8189-42488D573F6E}" srcOrd="1" destOrd="0" presId="urn:microsoft.com/office/officeart/2005/8/layout/orgChart1"/>
    <dgm:cxn modelId="{CEA9541B-B780-4F77-A9C5-F16D84CA2E16}" srcId="{650865F2-3834-467F-9255-9A2FE44BEAC3}" destId="{4AE58044-1259-40D6-9E44-6DD2B97B70F7}" srcOrd="1" destOrd="0" parTransId="{84418675-751C-45F8-AF64-0809000D57BC}" sibTransId="{083A3FCF-E479-484B-A7D3-3C98CB919FEF}"/>
    <dgm:cxn modelId="{E96C4D43-7FB1-4656-AC73-9017333655F0}" srcId="{650865F2-3834-467F-9255-9A2FE44BEAC3}" destId="{BCF8A2D2-CB97-47EF-8F99-192F586A90C0}" srcOrd="0" destOrd="0" parTransId="{9B71FAA2-026E-44AC-97B1-55888FF6C959}" sibTransId="{C26E4846-69A7-4A65-A4AA-B237BD7FA626}"/>
    <dgm:cxn modelId="{81E52C64-2100-49FF-938C-43BDC97FE247}" type="presOf" srcId="{4AE58044-1259-40D6-9E44-6DD2B97B70F7}" destId="{3B3B3989-E3DF-480A-805A-993AD4944118}" srcOrd="0" destOrd="0" presId="urn:microsoft.com/office/officeart/2005/8/layout/orgChart1"/>
    <dgm:cxn modelId="{B02BC364-3050-438A-921E-19C65EE1B3D0}" type="presOf" srcId="{EB5DB991-32C1-451F-9487-7455369D1D0C}" destId="{E3C43F6C-1EE4-41A3-BBC0-6C6D996D08DB}" srcOrd="1" destOrd="0" presId="urn:microsoft.com/office/officeart/2005/8/layout/orgChart1"/>
    <dgm:cxn modelId="{5F0B7A54-FE8F-4525-8760-3BC0FDF55D5D}" type="presOf" srcId="{D675C76C-C2B1-4AC6-B107-ED00DC1B7EAA}" destId="{F13BE487-A20B-4DAA-A119-F0DFFF53253F}" srcOrd="0" destOrd="0" presId="urn:microsoft.com/office/officeart/2005/8/layout/orgChart1"/>
    <dgm:cxn modelId="{C05D2580-132B-469A-BAC4-7A2C34BECBCB}" type="presOf" srcId="{84418675-751C-45F8-AF64-0809000D57BC}" destId="{7841E069-8C9D-4D16-B64C-0AED0D1209DB}" srcOrd="0" destOrd="0" presId="urn:microsoft.com/office/officeart/2005/8/layout/orgChart1"/>
    <dgm:cxn modelId="{15EA5D8B-280F-4BAF-8750-792786E5E97B}" type="presOf" srcId="{BCF8A2D2-CB97-47EF-8F99-192F586A90C0}" destId="{3830B4CC-7C2B-436F-AF07-0354E72A7BF8}" srcOrd="0" destOrd="0" presId="urn:microsoft.com/office/officeart/2005/8/layout/orgChart1"/>
    <dgm:cxn modelId="{7F1600A5-AF6B-442B-9F72-7937A20287C2}" type="presOf" srcId="{EB5DB991-32C1-451F-9487-7455369D1D0C}" destId="{763D5010-C2E5-4AAA-A424-06E1DBB7B7AD}" srcOrd="0" destOrd="0" presId="urn:microsoft.com/office/officeart/2005/8/layout/orgChart1"/>
    <dgm:cxn modelId="{1F0819A8-66F6-4C07-AA8F-DE4BE01A1954}" type="presOf" srcId="{9B71FAA2-026E-44AC-97B1-55888FF6C959}" destId="{07AB397B-AAC2-413C-B61C-FCA819EBA216}" srcOrd="0" destOrd="0" presId="urn:microsoft.com/office/officeart/2005/8/layout/orgChart1"/>
    <dgm:cxn modelId="{2517EEB3-D7DF-45A3-9FDC-7A49BE601DD6}" srcId="{650865F2-3834-467F-9255-9A2FE44BEAC3}" destId="{EB5DB991-32C1-451F-9487-7455369D1D0C}" srcOrd="2" destOrd="0" parTransId="{D675C76C-C2B1-4AC6-B107-ED00DC1B7EAA}" sibTransId="{60E69136-A42A-422E-9C31-EE2E99EDDC67}"/>
    <dgm:cxn modelId="{F6EEFBD4-FC5B-41CA-AE78-38A6362E09C1}" srcId="{0BEBE5B6-5467-4627-B001-7D1DA15CD7BD}" destId="{650865F2-3834-467F-9255-9A2FE44BEAC3}" srcOrd="0" destOrd="0" parTransId="{AB095C2B-F6A0-4C2A-B471-1FB7CC5B3C1D}" sibTransId="{7BA859B6-18C1-4914-98FA-2A1D7197A613}"/>
    <dgm:cxn modelId="{EAC5EBD6-4B5C-4A89-913E-1FE47B84B8B6}" type="presOf" srcId="{BCF8A2D2-CB97-47EF-8F99-192F586A90C0}" destId="{3E90F032-C823-4151-993B-439117DB0507}" srcOrd="1" destOrd="0" presId="urn:microsoft.com/office/officeart/2005/8/layout/orgChart1"/>
    <dgm:cxn modelId="{0DF900F4-AD57-4B76-BB1F-62770DB20B1E}" type="presOf" srcId="{650865F2-3834-467F-9255-9A2FE44BEAC3}" destId="{A1CB20CC-F046-4AE2-977C-0A1B409599A8}" srcOrd="0" destOrd="0" presId="urn:microsoft.com/office/officeart/2005/8/layout/orgChart1"/>
    <dgm:cxn modelId="{E337BCF5-97D9-4ACC-9229-31F6171156A8}" type="presOf" srcId="{0BEBE5B6-5467-4627-B001-7D1DA15CD7BD}" destId="{CC8A827F-6F52-4F43-B781-60C7B9A0C416}" srcOrd="0" destOrd="0" presId="urn:microsoft.com/office/officeart/2005/8/layout/orgChart1"/>
    <dgm:cxn modelId="{78A52CD0-9DB9-4CB8-8010-E23F37EB8F22}" type="presParOf" srcId="{CC8A827F-6F52-4F43-B781-60C7B9A0C416}" destId="{C785DBA4-E3B5-4213-A86E-D252ED5C4C21}" srcOrd="0" destOrd="0" presId="urn:microsoft.com/office/officeart/2005/8/layout/orgChart1"/>
    <dgm:cxn modelId="{A3BED47D-E10D-4666-BDBD-3213C6681808}" type="presParOf" srcId="{C785DBA4-E3B5-4213-A86E-D252ED5C4C21}" destId="{A081D308-5C3B-46B5-A9F0-C9CB59DDF93D}" srcOrd="0" destOrd="0" presId="urn:microsoft.com/office/officeart/2005/8/layout/orgChart1"/>
    <dgm:cxn modelId="{3CA1E46E-864A-454E-9FE2-205F56FEA8C0}" type="presParOf" srcId="{A081D308-5C3B-46B5-A9F0-C9CB59DDF93D}" destId="{A1CB20CC-F046-4AE2-977C-0A1B409599A8}" srcOrd="0" destOrd="0" presId="urn:microsoft.com/office/officeart/2005/8/layout/orgChart1"/>
    <dgm:cxn modelId="{9285FB7A-6CE5-489D-851C-CB9AB97E37ED}" type="presParOf" srcId="{A081D308-5C3B-46B5-A9F0-C9CB59DDF93D}" destId="{90237B26-C02A-4F96-8189-42488D573F6E}" srcOrd="1" destOrd="0" presId="urn:microsoft.com/office/officeart/2005/8/layout/orgChart1"/>
    <dgm:cxn modelId="{D6647091-5687-4264-83FF-C016BFB0C5FE}" type="presParOf" srcId="{C785DBA4-E3B5-4213-A86E-D252ED5C4C21}" destId="{241A569C-C9A2-4C70-A30A-44C840F7CE08}" srcOrd="1" destOrd="0" presId="urn:microsoft.com/office/officeart/2005/8/layout/orgChart1"/>
    <dgm:cxn modelId="{0535C647-ACAD-474C-9FB9-9272784850AF}" type="presParOf" srcId="{241A569C-C9A2-4C70-A30A-44C840F7CE08}" destId="{7841E069-8C9D-4D16-B64C-0AED0D1209DB}" srcOrd="0" destOrd="0" presId="urn:microsoft.com/office/officeart/2005/8/layout/orgChart1"/>
    <dgm:cxn modelId="{288166D1-F7EB-4EA6-AEB7-4677DCCA2F26}" type="presParOf" srcId="{241A569C-C9A2-4C70-A30A-44C840F7CE08}" destId="{9F03D23A-8AC3-4875-BB8A-849F4EAD32B6}" srcOrd="1" destOrd="0" presId="urn:microsoft.com/office/officeart/2005/8/layout/orgChart1"/>
    <dgm:cxn modelId="{E4A436E7-D0F4-427E-90FD-E6DB0A8652CB}" type="presParOf" srcId="{9F03D23A-8AC3-4875-BB8A-849F4EAD32B6}" destId="{61B4A840-6D8E-492B-B446-355D83DB666F}" srcOrd="0" destOrd="0" presId="urn:microsoft.com/office/officeart/2005/8/layout/orgChart1"/>
    <dgm:cxn modelId="{97531D3B-D436-4B8A-A221-BF756A1B4F5B}" type="presParOf" srcId="{61B4A840-6D8E-492B-B446-355D83DB666F}" destId="{3B3B3989-E3DF-480A-805A-993AD4944118}" srcOrd="0" destOrd="0" presId="urn:microsoft.com/office/officeart/2005/8/layout/orgChart1"/>
    <dgm:cxn modelId="{A5D885B8-9535-4E3A-9085-CEED7CCF5838}" type="presParOf" srcId="{61B4A840-6D8E-492B-B446-355D83DB666F}" destId="{E7151310-CEBB-49D1-8E5A-FB6A55C6213F}" srcOrd="1" destOrd="0" presId="urn:microsoft.com/office/officeart/2005/8/layout/orgChart1"/>
    <dgm:cxn modelId="{59F984DB-0FFE-4CB8-9B5F-219D41709A49}" type="presParOf" srcId="{9F03D23A-8AC3-4875-BB8A-849F4EAD32B6}" destId="{EC0CA6ED-6B69-4D4F-80B0-5A1F23B2C56B}" srcOrd="1" destOrd="0" presId="urn:microsoft.com/office/officeart/2005/8/layout/orgChart1"/>
    <dgm:cxn modelId="{32E96330-96EB-4609-BB2A-F4979E794182}" type="presParOf" srcId="{9F03D23A-8AC3-4875-BB8A-849F4EAD32B6}" destId="{4DBCF09A-F755-4977-9F79-F213370E6746}" srcOrd="2" destOrd="0" presId="urn:microsoft.com/office/officeart/2005/8/layout/orgChart1"/>
    <dgm:cxn modelId="{2A5CE3B9-E590-44FF-B7B0-C9BC3FF69878}" type="presParOf" srcId="{241A569C-C9A2-4C70-A30A-44C840F7CE08}" destId="{F13BE487-A20B-4DAA-A119-F0DFFF53253F}" srcOrd="2" destOrd="0" presId="urn:microsoft.com/office/officeart/2005/8/layout/orgChart1"/>
    <dgm:cxn modelId="{D96B5C99-9671-4BF8-9EC8-4DEF9670AC94}" type="presParOf" srcId="{241A569C-C9A2-4C70-A30A-44C840F7CE08}" destId="{2884B588-9D39-4F88-8072-81B617FDC638}" srcOrd="3" destOrd="0" presId="urn:microsoft.com/office/officeart/2005/8/layout/orgChart1"/>
    <dgm:cxn modelId="{D2DA6919-D0AF-4253-A15C-8D017FC2271D}" type="presParOf" srcId="{2884B588-9D39-4F88-8072-81B617FDC638}" destId="{CF2C0E37-C9EE-4F7E-AAD6-C1E633AE30FB}" srcOrd="0" destOrd="0" presId="urn:microsoft.com/office/officeart/2005/8/layout/orgChart1"/>
    <dgm:cxn modelId="{F8899019-95E4-46D4-97A1-737EB6E4B760}" type="presParOf" srcId="{CF2C0E37-C9EE-4F7E-AAD6-C1E633AE30FB}" destId="{763D5010-C2E5-4AAA-A424-06E1DBB7B7AD}" srcOrd="0" destOrd="0" presId="urn:microsoft.com/office/officeart/2005/8/layout/orgChart1"/>
    <dgm:cxn modelId="{83DF8DDA-05D9-4292-8879-A64CF41AFEB4}" type="presParOf" srcId="{CF2C0E37-C9EE-4F7E-AAD6-C1E633AE30FB}" destId="{E3C43F6C-1EE4-41A3-BBC0-6C6D996D08DB}" srcOrd="1" destOrd="0" presId="urn:microsoft.com/office/officeart/2005/8/layout/orgChart1"/>
    <dgm:cxn modelId="{8593E44F-8854-4778-8EBB-FCA6D0B0BCB0}" type="presParOf" srcId="{2884B588-9D39-4F88-8072-81B617FDC638}" destId="{EE4CF3C3-ACCB-4E75-8AE2-8F9C24720DCA}" srcOrd="1" destOrd="0" presId="urn:microsoft.com/office/officeart/2005/8/layout/orgChart1"/>
    <dgm:cxn modelId="{F228F69C-FA52-4753-BF47-CFA67A6B64EB}" type="presParOf" srcId="{2884B588-9D39-4F88-8072-81B617FDC638}" destId="{C06B56CC-F610-45BB-986E-04D0E16A51B6}" srcOrd="2" destOrd="0" presId="urn:microsoft.com/office/officeart/2005/8/layout/orgChart1"/>
    <dgm:cxn modelId="{E29C8B0C-00A5-4307-A96A-B64B320D3ACD}" type="presParOf" srcId="{C785DBA4-E3B5-4213-A86E-D252ED5C4C21}" destId="{7EDD700E-6540-481B-AEF4-259CB95F308F}" srcOrd="2" destOrd="0" presId="urn:microsoft.com/office/officeart/2005/8/layout/orgChart1"/>
    <dgm:cxn modelId="{86E9A211-53F8-4BA0-8298-F7BDE4EE1F9D}" type="presParOf" srcId="{7EDD700E-6540-481B-AEF4-259CB95F308F}" destId="{07AB397B-AAC2-413C-B61C-FCA819EBA216}" srcOrd="0" destOrd="0" presId="urn:microsoft.com/office/officeart/2005/8/layout/orgChart1"/>
    <dgm:cxn modelId="{BFBAE55E-F7D3-42AB-A417-72D0C2C141B8}" type="presParOf" srcId="{7EDD700E-6540-481B-AEF4-259CB95F308F}" destId="{13F17FE9-6F9F-40DC-97CF-B762C0CB51AF}" srcOrd="1" destOrd="0" presId="urn:microsoft.com/office/officeart/2005/8/layout/orgChart1"/>
    <dgm:cxn modelId="{08977614-6B92-40CB-9F44-F87C02AD919A}" type="presParOf" srcId="{13F17FE9-6F9F-40DC-97CF-B762C0CB51AF}" destId="{A362EABC-5843-42E9-8B58-FB2DF8F28BE4}" srcOrd="0" destOrd="0" presId="urn:microsoft.com/office/officeart/2005/8/layout/orgChart1"/>
    <dgm:cxn modelId="{CD3DCD3B-4BFF-4921-8C9F-795E6632E876}" type="presParOf" srcId="{A362EABC-5843-42E9-8B58-FB2DF8F28BE4}" destId="{3830B4CC-7C2B-436F-AF07-0354E72A7BF8}" srcOrd="0" destOrd="0" presId="urn:microsoft.com/office/officeart/2005/8/layout/orgChart1"/>
    <dgm:cxn modelId="{2A1D197E-034C-4D20-BE2B-715AEC204BC2}" type="presParOf" srcId="{A362EABC-5843-42E9-8B58-FB2DF8F28BE4}" destId="{3E90F032-C823-4151-993B-439117DB0507}" srcOrd="1" destOrd="0" presId="urn:microsoft.com/office/officeart/2005/8/layout/orgChart1"/>
    <dgm:cxn modelId="{F1A53178-BBB9-4228-AD74-360D6A8EA3E3}" type="presParOf" srcId="{13F17FE9-6F9F-40DC-97CF-B762C0CB51AF}" destId="{E61A282A-1BD2-4B16-9228-445465F674C1}" srcOrd="1" destOrd="0" presId="urn:microsoft.com/office/officeart/2005/8/layout/orgChart1"/>
    <dgm:cxn modelId="{4FD5D248-0394-44DF-B299-CDEDB6CC5E82}" type="presParOf" srcId="{13F17FE9-6F9F-40DC-97CF-B762C0CB51AF}" destId="{97CB558D-1A10-40D4-B825-497F4075E8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3F8CFF-4736-4590-AC79-60F9F017F5BC}" type="doc">
      <dgm:prSet loTypeId="urn:microsoft.com/office/officeart/2005/8/layout/orgChart1" loCatId="hierarchy" qsTypeId="urn:microsoft.com/office/officeart/2005/8/quickstyle/simple1" qsCatId="simple" csTypeId="urn:microsoft.com/office/officeart/2005/8/colors/accent3_2" csCatId="accent3" phldr="1"/>
      <dgm:spPr/>
      <dgm:t>
        <a:bodyPr/>
        <a:lstStyle/>
        <a:p>
          <a:endParaRPr lang="en-US"/>
        </a:p>
      </dgm:t>
    </dgm:pt>
    <dgm:pt modelId="{3FBDD326-3435-45BC-ADFC-2AD097FC11D6}">
      <dgm:prSet phldrT="[Text]"/>
      <dgm:spPr/>
      <dgm:t>
        <a:bodyPr/>
        <a:lstStyle/>
        <a:p>
          <a:r>
            <a:rPr lang="en-US" dirty="0"/>
            <a:t>Administrative Captain Stacy Olsson</a:t>
          </a:r>
        </a:p>
        <a:p>
          <a:r>
            <a:rPr lang="en-US" dirty="0"/>
            <a:t>solsson@roanokecountyva.gov</a:t>
          </a:r>
        </a:p>
      </dgm:t>
    </dgm:pt>
    <dgm:pt modelId="{F26BA362-C047-4CDC-9FA1-31AE57A8D1DC}" type="parTrans" cxnId="{D058604E-CF41-4167-B4CF-48181CD9BBBA}">
      <dgm:prSet/>
      <dgm:spPr/>
      <dgm:t>
        <a:bodyPr/>
        <a:lstStyle/>
        <a:p>
          <a:endParaRPr lang="en-US"/>
        </a:p>
      </dgm:t>
    </dgm:pt>
    <dgm:pt modelId="{EE298FDC-0476-49AF-B6A4-D34018056D21}" type="sibTrans" cxnId="{D058604E-CF41-4167-B4CF-48181CD9BBBA}">
      <dgm:prSet/>
      <dgm:spPr/>
      <dgm:t>
        <a:bodyPr/>
        <a:lstStyle/>
        <a:p>
          <a:endParaRPr lang="en-US"/>
        </a:p>
      </dgm:t>
    </dgm:pt>
    <dgm:pt modelId="{395F0F01-D37D-4A83-B99E-EB221B1EED6F}">
      <dgm:prSet phldrT="[Text]"/>
      <dgm:spPr/>
      <dgm:t>
        <a:bodyPr/>
        <a:lstStyle/>
        <a:p>
          <a:r>
            <a:rPr lang="en-US" dirty="0"/>
            <a:t>Administrative Lieutenant</a:t>
          </a:r>
        </a:p>
      </dgm:t>
    </dgm:pt>
    <dgm:pt modelId="{47E6A708-9AF4-4BC8-BD1C-5AEB2C4CDD2D}" type="parTrans" cxnId="{5D63CF8D-1CD9-44AC-81D1-257CA2B05226}">
      <dgm:prSet/>
      <dgm:spPr/>
      <dgm:t>
        <a:bodyPr/>
        <a:lstStyle/>
        <a:p>
          <a:endParaRPr lang="en-US"/>
        </a:p>
      </dgm:t>
    </dgm:pt>
    <dgm:pt modelId="{973BD19B-4514-450F-A3B2-3C36017F79AE}" type="sibTrans" cxnId="{5D63CF8D-1CD9-44AC-81D1-257CA2B05226}">
      <dgm:prSet/>
      <dgm:spPr/>
      <dgm:t>
        <a:bodyPr/>
        <a:lstStyle/>
        <a:p>
          <a:endParaRPr lang="en-US"/>
        </a:p>
      </dgm:t>
    </dgm:pt>
    <dgm:pt modelId="{EFD5EB32-5591-411A-816A-4820DB396299}">
      <dgm:prSet/>
      <dgm:spPr/>
      <dgm:t>
        <a:bodyPr/>
        <a:lstStyle/>
        <a:p>
          <a:r>
            <a:rPr lang="en-US" dirty="0"/>
            <a:t>Academy</a:t>
          </a:r>
        </a:p>
      </dgm:t>
    </dgm:pt>
    <dgm:pt modelId="{B5D30F5C-A8AE-4346-958F-C38976DAB23D}" type="parTrans" cxnId="{C0CC48FA-2734-47A7-8CF0-DF19D05DB36C}">
      <dgm:prSet/>
      <dgm:spPr>
        <a:ln>
          <a:noFill/>
        </a:ln>
      </dgm:spPr>
      <dgm:t>
        <a:bodyPr/>
        <a:lstStyle/>
        <a:p>
          <a:endParaRPr lang="en-US"/>
        </a:p>
      </dgm:t>
    </dgm:pt>
    <dgm:pt modelId="{FA8798C0-41D6-4952-8992-7A1B9DCF1914}" type="sibTrans" cxnId="{C0CC48FA-2734-47A7-8CF0-DF19D05DB36C}">
      <dgm:prSet/>
      <dgm:spPr/>
      <dgm:t>
        <a:bodyPr/>
        <a:lstStyle/>
        <a:p>
          <a:endParaRPr lang="en-US"/>
        </a:p>
      </dgm:t>
    </dgm:pt>
    <dgm:pt modelId="{856ED403-8DDB-413B-AABA-E718DA3818BF}">
      <dgm:prSet/>
      <dgm:spPr/>
      <dgm:t>
        <a:bodyPr/>
        <a:lstStyle/>
        <a:p>
          <a:r>
            <a:rPr lang="en-US" dirty="0"/>
            <a:t>Professional Standards Unit</a:t>
          </a:r>
        </a:p>
      </dgm:t>
    </dgm:pt>
    <dgm:pt modelId="{3CEC4FB8-A0DE-4608-AB86-95664A841CB3}" type="parTrans" cxnId="{1961B772-11E1-42A2-B0C6-0814CB554C3E}">
      <dgm:prSet/>
      <dgm:spPr>
        <a:ln>
          <a:noFill/>
        </a:ln>
      </dgm:spPr>
      <dgm:t>
        <a:bodyPr/>
        <a:lstStyle/>
        <a:p>
          <a:endParaRPr lang="en-US"/>
        </a:p>
      </dgm:t>
    </dgm:pt>
    <dgm:pt modelId="{F654420F-354C-4288-90F2-C39A6A179355}" type="sibTrans" cxnId="{1961B772-11E1-42A2-B0C6-0814CB554C3E}">
      <dgm:prSet/>
      <dgm:spPr/>
      <dgm:t>
        <a:bodyPr/>
        <a:lstStyle/>
        <a:p>
          <a:endParaRPr lang="en-US"/>
        </a:p>
      </dgm:t>
    </dgm:pt>
    <dgm:pt modelId="{2FF1507E-64B7-40CF-99F4-7C23D7B297CC}">
      <dgm:prSet/>
      <dgm:spPr/>
      <dgm:t>
        <a:bodyPr/>
        <a:lstStyle/>
        <a:p>
          <a:r>
            <a:rPr lang="en-US" dirty="0"/>
            <a:t>Community Outreach/ School Resource</a:t>
          </a:r>
        </a:p>
      </dgm:t>
    </dgm:pt>
    <dgm:pt modelId="{D219415C-38B6-49DF-A43A-94971D658DC1}" type="sibTrans" cxnId="{221023BE-BBE8-49AD-8C4E-9D25D7C7479E}">
      <dgm:prSet/>
      <dgm:spPr/>
      <dgm:t>
        <a:bodyPr/>
        <a:lstStyle/>
        <a:p>
          <a:endParaRPr lang="en-US"/>
        </a:p>
      </dgm:t>
    </dgm:pt>
    <dgm:pt modelId="{B1A441F0-BB3A-474D-B3FB-14115F090E42}" type="parTrans" cxnId="{221023BE-BBE8-49AD-8C4E-9D25D7C7479E}">
      <dgm:prSet/>
      <dgm:spPr>
        <a:ln>
          <a:noFill/>
        </a:ln>
      </dgm:spPr>
      <dgm:t>
        <a:bodyPr/>
        <a:lstStyle/>
        <a:p>
          <a:endParaRPr lang="en-US"/>
        </a:p>
      </dgm:t>
    </dgm:pt>
    <dgm:pt modelId="{18E083EF-FC04-4E69-9DD9-5ABB1B7C0880}" type="pres">
      <dgm:prSet presAssocID="{3F3F8CFF-4736-4590-AC79-60F9F017F5BC}" presName="hierChild1" presStyleCnt="0">
        <dgm:presLayoutVars>
          <dgm:orgChart val="1"/>
          <dgm:chPref val="1"/>
          <dgm:dir/>
          <dgm:animOne val="branch"/>
          <dgm:animLvl val="lvl"/>
          <dgm:resizeHandles/>
        </dgm:presLayoutVars>
      </dgm:prSet>
      <dgm:spPr/>
    </dgm:pt>
    <dgm:pt modelId="{CBD94FA2-99AA-4D9D-9D4F-1778123FCFCD}" type="pres">
      <dgm:prSet presAssocID="{3FBDD326-3435-45BC-ADFC-2AD097FC11D6}" presName="hierRoot1" presStyleCnt="0">
        <dgm:presLayoutVars>
          <dgm:hierBranch val="init"/>
        </dgm:presLayoutVars>
      </dgm:prSet>
      <dgm:spPr/>
    </dgm:pt>
    <dgm:pt modelId="{1434B3C4-C638-4A52-8CF6-4BECB990AEA3}" type="pres">
      <dgm:prSet presAssocID="{3FBDD326-3435-45BC-ADFC-2AD097FC11D6}" presName="rootComposite1" presStyleCnt="0"/>
      <dgm:spPr/>
    </dgm:pt>
    <dgm:pt modelId="{5A23A9E4-3CE3-462B-A8D3-FEE73F5C84A9}" type="pres">
      <dgm:prSet presAssocID="{3FBDD326-3435-45BC-ADFC-2AD097FC11D6}" presName="rootText1" presStyleLbl="node0" presStyleIdx="0" presStyleCnt="1" custScaleX="119622" custScaleY="114764">
        <dgm:presLayoutVars>
          <dgm:chPref val="3"/>
        </dgm:presLayoutVars>
      </dgm:prSet>
      <dgm:spPr/>
    </dgm:pt>
    <dgm:pt modelId="{6DA789A6-7F4D-4EDB-8561-06625328D4E9}" type="pres">
      <dgm:prSet presAssocID="{3FBDD326-3435-45BC-ADFC-2AD097FC11D6}" presName="rootConnector1" presStyleLbl="node1" presStyleIdx="0" presStyleCnt="0"/>
      <dgm:spPr/>
    </dgm:pt>
    <dgm:pt modelId="{A4FC6702-166A-48CF-95ED-064DCD90A021}" type="pres">
      <dgm:prSet presAssocID="{3FBDD326-3435-45BC-ADFC-2AD097FC11D6}" presName="hierChild2" presStyleCnt="0"/>
      <dgm:spPr/>
    </dgm:pt>
    <dgm:pt modelId="{7E1921DB-A4E0-4840-BB8C-460D64EC2F83}" type="pres">
      <dgm:prSet presAssocID="{47E6A708-9AF4-4BC8-BD1C-5AEB2C4CDD2D}" presName="Name37" presStyleLbl="parChTrans1D2" presStyleIdx="0" presStyleCnt="1"/>
      <dgm:spPr/>
    </dgm:pt>
    <dgm:pt modelId="{D7A9A244-734B-4CFA-AE3C-9CBE6DC55CEF}" type="pres">
      <dgm:prSet presAssocID="{395F0F01-D37D-4A83-B99E-EB221B1EED6F}" presName="hierRoot2" presStyleCnt="0">
        <dgm:presLayoutVars>
          <dgm:hierBranch val="init"/>
        </dgm:presLayoutVars>
      </dgm:prSet>
      <dgm:spPr/>
    </dgm:pt>
    <dgm:pt modelId="{1D56C037-969D-4919-840C-D461DB105AB4}" type="pres">
      <dgm:prSet presAssocID="{395F0F01-D37D-4A83-B99E-EB221B1EED6F}" presName="rootComposite" presStyleCnt="0"/>
      <dgm:spPr/>
    </dgm:pt>
    <dgm:pt modelId="{2FF36852-128A-429D-9A0D-EDE72EA5130B}" type="pres">
      <dgm:prSet presAssocID="{395F0F01-D37D-4A83-B99E-EB221B1EED6F}" presName="rootText" presStyleLbl="node2" presStyleIdx="0" presStyleCnt="1">
        <dgm:presLayoutVars>
          <dgm:chPref val="3"/>
        </dgm:presLayoutVars>
      </dgm:prSet>
      <dgm:spPr/>
    </dgm:pt>
    <dgm:pt modelId="{D00C8572-9249-4FEC-8668-766A9CEAFCEE}" type="pres">
      <dgm:prSet presAssocID="{395F0F01-D37D-4A83-B99E-EB221B1EED6F}" presName="rootConnector" presStyleLbl="node2" presStyleIdx="0" presStyleCnt="1"/>
      <dgm:spPr/>
    </dgm:pt>
    <dgm:pt modelId="{CE24D8B8-3D99-4E33-8A90-1664EE9A6AAB}" type="pres">
      <dgm:prSet presAssocID="{395F0F01-D37D-4A83-B99E-EB221B1EED6F}" presName="hierChild4" presStyleCnt="0"/>
      <dgm:spPr/>
    </dgm:pt>
    <dgm:pt modelId="{7F09C396-8637-4C0C-8CF4-73EFD0BB183C}" type="pres">
      <dgm:prSet presAssocID="{B5D30F5C-A8AE-4346-958F-C38976DAB23D}" presName="Name37" presStyleLbl="parChTrans1D3" presStyleIdx="0" presStyleCnt="3"/>
      <dgm:spPr/>
    </dgm:pt>
    <dgm:pt modelId="{87A7988E-48A2-45BB-B79D-4AEED9152522}" type="pres">
      <dgm:prSet presAssocID="{EFD5EB32-5591-411A-816A-4820DB396299}" presName="hierRoot2" presStyleCnt="0">
        <dgm:presLayoutVars>
          <dgm:hierBranch val="init"/>
        </dgm:presLayoutVars>
      </dgm:prSet>
      <dgm:spPr/>
    </dgm:pt>
    <dgm:pt modelId="{9104CB34-6848-43D9-BA12-7F5E3683963A}" type="pres">
      <dgm:prSet presAssocID="{EFD5EB32-5591-411A-816A-4820DB396299}" presName="rootComposite" presStyleCnt="0"/>
      <dgm:spPr/>
    </dgm:pt>
    <dgm:pt modelId="{8BA11515-D851-43FA-80E9-499B532AFDC2}" type="pres">
      <dgm:prSet presAssocID="{EFD5EB32-5591-411A-816A-4820DB396299}" presName="rootText" presStyleLbl="node3" presStyleIdx="0" presStyleCnt="3" custScaleX="108500" custLinFactNeighborX="-29892" custLinFactNeighborY="-6093">
        <dgm:presLayoutVars>
          <dgm:chPref val="3"/>
        </dgm:presLayoutVars>
      </dgm:prSet>
      <dgm:spPr/>
    </dgm:pt>
    <dgm:pt modelId="{C02D781C-8BD7-498E-8A08-EEA03113ED4C}" type="pres">
      <dgm:prSet presAssocID="{EFD5EB32-5591-411A-816A-4820DB396299}" presName="rootConnector" presStyleLbl="node3" presStyleIdx="0" presStyleCnt="3"/>
      <dgm:spPr/>
    </dgm:pt>
    <dgm:pt modelId="{92DD1A0D-4980-422F-8A6C-28E25423E7C3}" type="pres">
      <dgm:prSet presAssocID="{EFD5EB32-5591-411A-816A-4820DB396299}" presName="hierChild4" presStyleCnt="0"/>
      <dgm:spPr/>
    </dgm:pt>
    <dgm:pt modelId="{8E56FB2B-9DF0-4D77-88B5-722983E4E4C3}" type="pres">
      <dgm:prSet presAssocID="{EFD5EB32-5591-411A-816A-4820DB396299}" presName="hierChild5" presStyleCnt="0"/>
      <dgm:spPr/>
    </dgm:pt>
    <dgm:pt modelId="{DCED4221-7DE9-4D8D-87B0-1AF390BF746C}" type="pres">
      <dgm:prSet presAssocID="{3CEC4FB8-A0DE-4608-AB86-95664A841CB3}" presName="Name37" presStyleLbl="parChTrans1D3" presStyleIdx="1" presStyleCnt="3"/>
      <dgm:spPr/>
    </dgm:pt>
    <dgm:pt modelId="{5F804ADE-E514-4107-9B7F-D5633CDCF477}" type="pres">
      <dgm:prSet presAssocID="{856ED403-8DDB-413B-AABA-E718DA3818BF}" presName="hierRoot2" presStyleCnt="0">
        <dgm:presLayoutVars>
          <dgm:hierBranch val="init"/>
        </dgm:presLayoutVars>
      </dgm:prSet>
      <dgm:spPr/>
    </dgm:pt>
    <dgm:pt modelId="{40656979-0737-47C3-8C3C-88BB194AFBC9}" type="pres">
      <dgm:prSet presAssocID="{856ED403-8DDB-413B-AABA-E718DA3818BF}" presName="rootComposite" presStyleCnt="0"/>
      <dgm:spPr/>
    </dgm:pt>
    <dgm:pt modelId="{DBA564A9-B0B2-456B-BDF5-BDE35DA46817}" type="pres">
      <dgm:prSet presAssocID="{856ED403-8DDB-413B-AABA-E718DA3818BF}" presName="rootText" presStyleLbl="node3" presStyleIdx="1" presStyleCnt="3" custLinFactY="-48093" custLinFactNeighborX="90633" custLinFactNeighborY="-100000">
        <dgm:presLayoutVars>
          <dgm:chPref val="3"/>
        </dgm:presLayoutVars>
      </dgm:prSet>
      <dgm:spPr/>
    </dgm:pt>
    <dgm:pt modelId="{1C2A9F68-B2F4-4F0D-B193-F553313FC258}" type="pres">
      <dgm:prSet presAssocID="{856ED403-8DDB-413B-AABA-E718DA3818BF}" presName="rootConnector" presStyleLbl="node3" presStyleIdx="1" presStyleCnt="3"/>
      <dgm:spPr/>
    </dgm:pt>
    <dgm:pt modelId="{747046D8-9424-4EF1-9359-9527DBB6796F}" type="pres">
      <dgm:prSet presAssocID="{856ED403-8DDB-413B-AABA-E718DA3818BF}" presName="hierChild4" presStyleCnt="0"/>
      <dgm:spPr/>
    </dgm:pt>
    <dgm:pt modelId="{4C052758-41AF-4444-A425-CF646E63492F}" type="pres">
      <dgm:prSet presAssocID="{856ED403-8DDB-413B-AABA-E718DA3818BF}" presName="hierChild5" presStyleCnt="0"/>
      <dgm:spPr/>
    </dgm:pt>
    <dgm:pt modelId="{8DFD5517-FB85-40FF-A413-DE5AD8C09B9C}" type="pres">
      <dgm:prSet presAssocID="{B1A441F0-BB3A-474D-B3FB-14115F090E42}" presName="Name37" presStyleLbl="parChTrans1D3" presStyleIdx="2" presStyleCnt="3"/>
      <dgm:spPr/>
    </dgm:pt>
    <dgm:pt modelId="{379D711C-7DF8-4F47-974E-50221D86DAAD}" type="pres">
      <dgm:prSet presAssocID="{2FF1507E-64B7-40CF-99F4-7C23D7B297CC}" presName="hierRoot2" presStyleCnt="0">
        <dgm:presLayoutVars>
          <dgm:hierBranch val="init"/>
        </dgm:presLayoutVars>
      </dgm:prSet>
      <dgm:spPr/>
    </dgm:pt>
    <dgm:pt modelId="{F3C50AAC-2AF6-4B87-A923-21282267CCBE}" type="pres">
      <dgm:prSet presAssocID="{2FF1507E-64B7-40CF-99F4-7C23D7B297CC}" presName="rootComposite" presStyleCnt="0"/>
      <dgm:spPr/>
    </dgm:pt>
    <dgm:pt modelId="{02742A90-3652-4A87-890E-FCA95030FA80}" type="pres">
      <dgm:prSet presAssocID="{2FF1507E-64B7-40CF-99F4-7C23D7B297CC}" presName="rootText" presStyleLbl="node3" presStyleIdx="2" presStyleCnt="3" custLinFactX="-62827" custLinFactY="-100000" custLinFactNeighborX="-100000" custLinFactNeighborY="-190093">
        <dgm:presLayoutVars>
          <dgm:chPref val="3"/>
        </dgm:presLayoutVars>
      </dgm:prSet>
      <dgm:spPr/>
    </dgm:pt>
    <dgm:pt modelId="{2423D71A-B136-4E31-8306-7551037DA095}" type="pres">
      <dgm:prSet presAssocID="{2FF1507E-64B7-40CF-99F4-7C23D7B297CC}" presName="rootConnector" presStyleLbl="node3" presStyleIdx="2" presStyleCnt="3"/>
      <dgm:spPr/>
    </dgm:pt>
    <dgm:pt modelId="{446D91A7-F442-4BF2-8051-9B1BAD7BDC83}" type="pres">
      <dgm:prSet presAssocID="{2FF1507E-64B7-40CF-99F4-7C23D7B297CC}" presName="hierChild4" presStyleCnt="0"/>
      <dgm:spPr/>
    </dgm:pt>
    <dgm:pt modelId="{5826E685-5092-4127-8819-BEA41A96D111}" type="pres">
      <dgm:prSet presAssocID="{2FF1507E-64B7-40CF-99F4-7C23D7B297CC}" presName="hierChild5" presStyleCnt="0"/>
      <dgm:spPr/>
    </dgm:pt>
    <dgm:pt modelId="{8E75EDD4-278E-4F2C-8375-C67BB37F9C6F}" type="pres">
      <dgm:prSet presAssocID="{395F0F01-D37D-4A83-B99E-EB221B1EED6F}" presName="hierChild5" presStyleCnt="0"/>
      <dgm:spPr/>
    </dgm:pt>
    <dgm:pt modelId="{2DCA68C1-8F1D-49AB-BB15-442DE91F326D}" type="pres">
      <dgm:prSet presAssocID="{3FBDD326-3435-45BC-ADFC-2AD097FC11D6}" presName="hierChild3" presStyleCnt="0"/>
      <dgm:spPr/>
    </dgm:pt>
  </dgm:ptLst>
  <dgm:cxnLst>
    <dgm:cxn modelId="{0EE91237-EE11-4206-A011-9862651F6AA2}" type="presOf" srcId="{B5D30F5C-A8AE-4346-958F-C38976DAB23D}" destId="{7F09C396-8637-4C0C-8CF4-73EFD0BB183C}" srcOrd="0" destOrd="0" presId="urn:microsoft.com/office/officeart/2005/8/layout/orgChart1"/>
    <dgm:cxn modelId="{6ABD2C62-7DE2-43F1-B353-C20BBEC93F9D}" type="presOf" srcId="{EFD5EB32-5591-411A-816A-4820DB396299}" destId="{8BA11515-D851-43FA-80E9-499B532AFDC2}" srcOrd="0" destOrd="0" presId="urn:microsoft.com/office/officeart/2005/8/layout/orgChart1"/>
    <dgm:cxn modelId="{625ADD4A-A8F8-4315-9418-B2B2383E0EE5}" type="presOf" srcId="{2FF1507E-64B7-40CF-99F4-7C23D7B297CC}" destId="{2423D71A-B136-4E31-8306-7551037DA095}" srcOrd="1" destOrd="0" presId="urn:microsoft.com/office/officeart/2005/8/layout/orgChart1"/>
    <dgm:cxn modelId="{8757E26D-E3F9-4BF2-A93D-39DAA8E48A60}" type="presOf" srcId="{47E6A708-9AF4-4BC8-BD1C-5AEB2C4CDD2D}" destId="{7E1921DB-A4E0-4840-BB8C-460D64EC2F83}" srcOrd="0" destOrd="0" presId="urn:microsoft.com/office/officeart/2005/8/layout/orgChart1"/>
    <dgm:cxn modelId="{D058604E-CF41-4167-B4CF-48181CD9BBBA}" srcId="{3F3F8CFF-4736-4590-AC79-60F9F017F5BC}" destId="{3FBDD326-3435-45BC-ADFC-2AD097FC11D6}" srcOrd="0" destOrd="0" parTransId="{F26BA362-C047-4CDC-9FA1-31AE57A8D1DC}" sibTransId="{EE298FDC-0476-49AF-B6A4-D34018056D21}"/>
    <dgm:cxn modelId="{7C2F044F-E7CC-49CF-86BA-7AA6B6155245}" type="presOf" srcId="{395F0F01-D37D-4A83-B99E-EB221B1EED6F}" destId="{D00C8572-9249-4FEC-8668-766A9CEAFCEE}" srcOrd="1" destOrd="0" presId="urn:microsoft.com/office/officeart/2005/8/layout/orgChart1"/>
    <dgm:cxn modelId="{1961B772-11E1-42A2-B0C6-0814CB554C3E}" srcId="{395F0F01-D37D-4A83-B99E-EB221B1EED6F}" destId="{856ED403-8DDB-413B-AABA-E718DA3818BF}" srcOrd="1" destOrd="0" parTransId="{3CEC4FB8-A0DE-4608-AB86-95664A841CB3}" sibTransId="{F654420F-354C-4288-90F2-C39A6A179355}"/>
    <dgm:cxn modelId="{E4D4AF75-B80F-42FB-A20A-CD943DEF538A}" type="presOf" srcId="{2FF1507E-64B7-40CF-99F4-7C23D7B297CC}" destId="{02742A90-3652-4A87-890E-FCA95030FA80}" srcOrd="0" destOrd="0" presId="urn:microsoft.com/office/officeart/2005/8/layout/orgChart1"/>
    <dgm:cxn modelId="{BDAEF275-BC78-4A01-A8EB-978DE829293B}" type="presOf" srcId="{3F3F8CFF-4736-4590-AC79-60F9F017F5BC}" destId="{18E083EF-FC04-4E69-9DD9-5ABB1B7C0880}" srcOrd="0" destOrd="0" presId="urn:microsoft.com/office/officeart/2005/8/layout/orgChart1"/>
    <dgm:cxn modelId="{CCD5557C-9AD4-45DC-8468-03720BB8B58F}" type="presOf" srcId="{B1A441F0-BB3A-474D-B3FB-14115F090E42}" destId="{8DFD5517-FB85-40FF-A413-DE5AD8C09B9C}" srcOrd="0" destOrd="0" presId="urn:microsoft.com/office/officeart/2005/8/layout/orgChart1"/>
    <dgm:cxn modelId="{5D63CF8D-1CD9-44AC-81D1-257CA2B05226}" srcId="{3FBDD326-3435-45BC-ADFC-2AD097FC11D6}" destId="{395F0F01-D37D-4A83-B99E-EB221B1EED6F}" srcOrd="0" destOrd="0" parTransId="{47E6A708-9AF4-4BC8-BD1C-5AEB2C4CDD2D}" sibTransId="{973BD19B-4514-450F-A3B2-3C36017F79AE}"/>
    <dgm:cxn modelId="{B8A3958E-0CD1-4DFA-B66D-BF0EA5BFE3F3}" type="presOf" srcId="{856ED403-8DDB-413B-AABA-E718DA3818BF}" destId="{1C2A9F68-B2F4-4F0D-B193-F553313FC258}" srcOrd="1" destOrd="0" presId="urn:microsoft.com/office/officeart/2005/8/layout/orgChart1"/>
    <dgm:cxn modelId="{29FC43A7-C296-4A7A-A742-20C37F64CFBC}" type="presOf" srcId="{3CEC4FB8-A0DE-4608-AB86-95664A841CB3}" destId="{DCED4221-7DE9-4D8D-87B0-1AF390BF746C}" srcOrd="0" destOrd="0" presId="urn:microsoft.com/office/officeart/2005/8/layout/orgChart1"/>
    <dgm:cxn modelId="{01A54EAD-6C7B-47E9-8123-318D9F6CD8BE}" type="presOf" srcId="{395F0F01-D37D-4A83-B99E-EB221B1EED6F}" destId="{2FF36852-128A-429D-9A0D-EDE72EA5130B}" srcOrd="0" destOrd="0" presId="urn:microsoft.com/office/officeart/2005/8/layout/orgChart1"/>
    <dgm:cxn modelId="{221023BE-BBE8-49AD-8C4E-9D25D7C7479E}" srcId="{395F0F01-D37D-4A83-B99E-EB221B1EED6F}" destId="{2FF1507E-64B7-40CF-99F4-7C23D7B297CC}" srcOrd="2" destOrd="0" parTransId="{B1A441F0-BB3A-474D-B3FB-14115F090E42}" sibTransId="{D219415C-38B6-49DF-A43A-94971D658DC1}"/>
    <dgm:cxn modelId="{462132C0-57C7-49A0-A05A-861DB0E8988D}" type="presOf" srcId="{3FBDD326-3435-45BC-ADFC-2AD097FC11D6}" destId="{6DA789A6-7F4D-4EDB-8561-06625328D4E9}" srcOrd="1" destOrd="0" presId="urn:microsoft.com/office/officeart/2005/8/layout/orgChart1"/>
    <dgm:cxn modelId="{F5B555DF-3694-4EED-A7DF-427E9F92F448}" type="presOf" srcId="{EFD5EB32-5591-411A-816A-4820DB396299}" destId="{C02D781C-8BD7-498E-8A08-EEA03113ED4C}" srcOrd="1" destOrd="0" presId="urn:microsoft.com/office/officeart/2005/8/layout/orgChart1"/>
    <dgm:cxn modelId="{DD0C4FE3-5AE5-4CC0-9182-3726C2AF5322}" type="presOf" srcId="{3FBDD326-3435-45BC-ADFC-2AD097FC11D6}" destId="{5A23A9E4-3CE3-462B-A8D3-FEE73F5C84A9}" srcOrd="0" destOrd="0" presId="urn:microsoft.com/office/officeart/2005/8/layout/orgChart1"/>
    <dgm:cxn modelId="{EFD91EED-D1DF-431F-8375-9C33C2AA1C2E}" type="presOf" srcId="{856ED403-8DDB-413B-AABA-E718DA3818BF}" destId="{DBA564A9-B0B2-456B-BDF5-BDE35DA46817}" srcOrd="0" destOrd="0" presId="urn:microsoft.com/office/officeart/2005/8/layout/orgChart1"/>
    <dgm:cxn modelId="{C0CC48FA-2734-47A7-8CF0-DF19D05DB36C}" srcId="{395F0F01-D37D-4A83-B99E-EB221B1EED6F}" destId="{EFD5EB32-5591-411A-816A-4820DB396299}" srcOrd="0" destOrd="0" parTransId="{B5D30F5C-A8AE-4346-958F-C38976DAB23D}" sibTransId="{FA8798C0-41D6-4952-8992-7A1B9DCF1914}"/>
    <dgm:cxn modelId="{C5521D17-517A-4667-BFE6-8A066F026CE2}" type="presParOf" srcId="{18E083EF-FC04-4E69-9DD9-5ABB1B7C0880}" destId="{CBD94FA2-99AA-4D9D-9D4F-1778123FCFCD}" srcOrd="0" destOrd="0" presId="urn:microsoft.com/office/officeart/2005/8/layout/orgChart1"/>
    <dgm:cxn modelId="{874EA1AB-17D5-4EB9-80DC-1A8C2C795655}" type="presParOf" srcId="{CBD94FA2-99AA-4D9D-9D4F-1778123FCFCD}" destId="{1434B3C4-C638-4A52-8CF6-4BECB990AEA3}" srcOrd="0" destOrd="0" presId="urn:microsoft.com/office/officeart/2005/8/layout/orgChart1"/>
    <dgm:cxn modelId="{08143C4B-8E7A-4BBD-93C0-7F4E9A42B1DA}" type="presParOf" srcId="{1434B3C4-C638-4A52-8CF6-4BECB990AEA3}" destId="{5A23A9E4-3CE3-462B-A8D3-FEE73F5C84A9}" srcOrd="0" destOrd="0" presId="urn:microsoft.com/office/officeart/2005/8/layout/orgChart1"/>
    <dgm:cxn modelId="{53C16B1A-4260-4EC9-B038-D7D7116DD4F7}" type="presParOf" srcId="{1434B3C4-C638-4A52-8CF6-4BECB990AEA3}" destId="{6DA789A6-7F4D-4EDB-8561-06625328D4E9}" srcOrd="1" destOrd="0" presId="urn:microsoft.com/office/officeart/2005/8/layout/orgChart1"/>
    <dgm:cxn modelId="{CDE7A776-A50E-4D44-BD46-9AAA1FB08A45}" type="presParOf" srcId="{CBD94FA2-99AA-4D9D-9D4F-1778123FCFCD}" destId="{A4FC6702-166A-48CF-95ED-064DCD90A021}" srcOrd="1" destOrd="0" presId="urn:microsoft.com/office/officeart/2005/8/layout/orgChart1"/>
    <dgm:cxn modelId="{AF22F5B7-3A95-4BC5-8D2B-2E6383BA7D83}" type="presParOf" srcId="{A4FC6702-166A-48CF-95ED-064DCD90A021}" destId="{7E1921DB-A4E0-4840-BB8C-460D64EC2F83}" srcOrd="0" destOrd="0" presId="urn:microsoft.com/office/officeart/2005/8/layout/orgChart1"/>
    <dgm:cxn modelId="{014EF003-830C-432C-94C5-8DF16759BBB2}" type="presParOf" srcId="{A4FC6702-166A-48CF-95ED-064DCD90A021}" destId="{D7A9A244-734B-4CFA-AE3C-9CBE6DC55CEF}" srcOrd="1" destOrd="0" presId="urn:microsoft.com/office/officeart/2005/8/layout/orgChart1"/>
    <dgm:cxn modelId="{70C5F5EF-A6FE-4FA6-9B4A-9F551708438E}" type="presParOf" srcId="{D7A9A244-734B-4CFA-AE3C-9CBE6DC55CEF}" destId="{1D56C037-969D-4919-840C-D461DB105AB4}" srcOrd="0" destOrd="0" presId="urn:microsoft.com/office/officeart/2005/8/layout/orgChart1"/>
    <dgm:cxn modelId="{DC2456C3-F5BB-4DD1-A13C-7E07D452480C}" type="presParOf" srcId="{1D56C037-969D-4919-840C-D461DB105AB4}" destId="{2FF36852-128A-429D-9A0D-EDE72EA5130B}" srcOrd="0" destOrd="0" presId="urn:microsoft.com/office/officeart/2005/8/layout/orgChart1"/>
    <dgm:cxn modelId="{47B3D124-6763-49CA-BB77-AF61DEFB815A}" type="presParOf" srcId="{1D56C037-969D-4919-840C-D461DB105AB4}" destId="{D00C8572-9249-4FEC-8668-766A9CEAFCEE}" srcOrd="1" destOrd="0" presId="urn:microsoft.com/office/officeart/2005/8/layout/orgChart1"/>
    <dgm:cxn modelId="{63026023-9A3C-4098-B121-FECBE0C0BAA8}" type="presParOf" srcId="{D7A9A244-734B-4CFA-AE3C-9CBE6DC55CEF}" destId="{CE24D8B8-3D99-4E33-8A90-1664EE9A6AAB}" srcOrd="1" destOrd="0" presId="urn:microsoft.com/office/officeart/2005/8/layout/orgChart1"/>
    <dgm:cxn modelId="{64B57CFB-4185-4E98-BF3F-0C730DDE5778}" type="presParOf" srcId="{CE24D8B8-3D99-4E33-8A90-1664EE9A6AAB}" destId="{7F09C396-8637-4C0C-8CF4-73EFD0BB183C}" srcOrd="0" destOrd="0" presId="urn:microsoft.com/office/officeart/2005/8/layout/orgChart1"/>
    <dgm:cxn modelId="{989CFD1C-4013-41C2-B1E3-9970C2E0D567}" type="presParOf" srcId="{CE24D8B8-3D99-4E33-8A90-1664EE9A6AAB}" destId="{87A7988E-48A2-45BB-B79D-4AEED9152522}" srcOrd="1" destOrd="0" presId="urn:microsoft.com/office/officeart/2005/8/layout/orgChart1"/>
    <dgm:cxn modelId="{186F473D-D1E9-4012-B813-7EF0F242BDA3}" type="presParOf" srcId="{87A7988E-48A2-45BB-B79D-4AEED9152522}" destId="{9104CB34-6848-43D9-BA12-7F5E3683963A}" srcOrd="0" destOrd="0" presId="urn:microsoft.com/office/officeart/2005/8/layout/orgChart1"/>
    <dgm:cxn modelId="{3B94ED84-617A-4E37-8C57-47A63614CE82}" type="presParOf" srcId="{9104CB34-6848-43D9-BA12-7F5E3683963A}" destId="{8BA11515-D851-43FA-80E9-499B532AFDC2}" srcOrd="0" destOrd="0" presId="urn:microsoft.com/office/officeart/2005/8/layout/orgChart1"/>
    <dgm:cxn modelId="{4B1B0DCF-5DDE-4F5C-AE2E-9267C535A373}" type="presParOf" srcId="{9104CB34-6848-43D9-BA12-7F5E3683963A}" destId="{C02D781C-8BD7-498E-8A08-EEA03113ED4C}" srcOrd="1" destOrd="0" presId="urn:microsoft.com/office/officeart/2005/8/layout/orgChart1"/>
    <dgm:cxn modelId="{9A405BC5-1E0A-4E9A-B8F3-66DB2DF2F16F}" type="presParOf" srcId="{87A7988E-48A2-45BB-B79D-4AEED9152522}" destId="{92DD1A0D-4980-422F-8A6C-28E25423E7C3}" srcOrd="1" destOrd="0" presId="urn:microsoft.com/office/officeart/2005/8/layout/orgChart1"/>
    <dgm:cxn modelId="{F2998A07-2E0E-4F3F-8831-48C5FAE24ACC}" type="presParOf" srcId="{87A7988E-48A2-45BB-B79D-4AEED9152522}" destId="{8E56FB2B-9DF0-4D77-88B5-722983E4E4C3}" srcOrd="2" destOrd="0" presId="urn:microsoft.com/office/officeart/2005/8/layout/orgChart1"/>
    <dgm:cxn modelId="{71A709CF-07DC-449F-8ABD-3FBCA4B1145D}" type="presParOf" srcId="{CE24D8B8-3D99-4E33-8A90-1664EE9A6AAB}" destId="{DCED4221-7DE9-4D8D-87B0-1AF390BF746C}" srcOrd="2" destOrd="0" presId="urn:microsoft.com/office/officeart/2005/8/layout/orgChart1"/>
    <dgm:cxn modelId="{4BD4C357-A179-4F72-B2F8-4CD24BD67F95}" type="presParOf" srcId="{CE24D8B8-3D99-4E33-8A90-1664EE9A6AAB}" destId="{5F804ADE-E514-4107-9B7F-D5633CDCF477}" srcOrd="3" destOrd="0" presId="urn:microsoft.com/office/officeart/2005/8/layout/orgChart1"/>
    <dgm:cxn modelId="{5350C011-067E-4BD1-9AFD-31AFFA798022}" type="presParOf" srcId="{5F804ADE-E514-4107-9B7F-D5633CDCF477}" destId="{40656979-0737-47C3-8C3C-88BB194AFBC9}" srcOrd="0" destOrd="0" presId="urn:microsoft.com/office/officeart/2005/8/layout/orgChart1"/>
    <dgm:cxn modelId="{2B8861AF-5804-4290-AEA4-B5956A952AD6}" type="presParOf" srcId="{40656979-0737-47C3-8C3C-88BB194AFBC9}" destId="{DBA564A9-B0B2-456B-BDF5-BDE35DA46817}" srcOrd="0" destOrd="0" presId="urn:microsoft.com/office/officeart/2005/8/layout/orgChart1"/>
    <dgm:cxn modelId="{0D1C9585-8915-43A2-AEAC-5CDDC71BF2FB}" type="presParOf" srcId="{40656979-0737-47C3-8C3C-88BB194AFBC9}" destId="{1C2A9F68-B2F4-4F0D-B193-F553313FC258}" srcOrd="1" destOrd="0" presId="urn:microsoft.com/office/officeart/2005/8/layout/orgChart1"/>
    <dgm:cxn modelId="{017CD128-C13A-4DF3-BF0A-CD8A139CD9A9}" type="presParOf" srcId="{5F804ADE-E514-4107-9B7F-D5633CDCF477}" destId="{747046D8-9424-4EF1-9359-9527DBB6796F}" srcOrd="1" destOrd="0" presId="urn:microsoft.com/office/officeart/2005/8/layout/orgChart1"/>
    <dgm:cxn modelId="{64877C55-D8F7-4264-9600-ADCF559C22C9}" type="presParOf" srcId="{5F804ADE-E514-4107-9B7F-D5633CDCF477}" destId="{4C052758-41AF-4444-A425-CF646E63492F}" srcOrd="2" destOrd="0" presId="urn:microsoft.com/office/officeart/2005/8/layout/orgChart1"/>
    <dgm:cxn modelId="{217C335B-8C20-4ED7-9084-A54927485D2F}" type="presParOf" srcId="{CE24D8B8-3D99-4E33-8A90-1664EE9A6AAB}" destId="{8DFD5517-FB85-40FF-A413-DE5AD8C09B9C}" srcOrd="4" destOrd="0" presId="urn:microsoft.com/office/officeart/2005/8/layout/orgChart1"/>
    <dgm:cxn modelId="{A8BA869C-6537-4068-9043-8C26F6EF9845}" type="presParOf" srcId="{CE24D8B8-3D99-4E33-8A90-1664EE9A6AAB}" destId="{379D711C-7DF8-4F47-974E-50221D86DAAD}" srcOrd="5" destOrd="0" presId="urn:microsoft.com/office/officeart/2005/8/layout/orgChart1"/>
    <dgm:cxn modelId="{7647B275-98E8-4395-AA16-65D755D765A3}" type="presParOf" srcId="{379D711C-7DF8-4F47-974E-50221D86DAAD}" destId="{F3C50AAC-2AF6-4B87-A923-21282267CCBE}" srcOrd="0" destOrd="0" presId="urn:microsoft.com/office/officeart/2005/8/layout/orgChart1"/>
    <dgm:cxn modelId="{8AD62121-7681-4D55-8FAC-7C08DA6ACEED}" type="presParOf" srcId="{F3C50AAC-2AF6-4B87-A923-21282267CCBE}" destId="{02742A90-3652-4A87-890E-FCA95030FA80}" srcOrd="0" destOrd="0" presId="urn:microsoft.com/office/officeart/2005/8/layout/orgChart1"/>
    <dgm:cxn modelId="{F2617962-8ACB-409B-9F16-7BDCB27D6B6E}" type="presParOf" srcId="{F3C50AAC-2AF6-4B87-A923-21282267CCBE}" destId="{2423D71A-B136-4E31-8306-7551037DA095}" srcOrd="1" destOrd="0" presId="urn:microsoft.com/office/officeart/2005/8/layout/orgChart1"/>
    <dgm:cxn modelId="{7CC3ADB7-A503-4B0B-B92D-3186A9CD5C2B}" type="presParOf" srcId="{379D711C-7DF8-4F47-974E-50221D86DAAD}" destId="{446D91A7-F442-4BF2-8051-9B1BAD7BDC83}" srcOrd="1" destOrd="0" presId="urn:microsoft.com/office/officeart/2005/8/layout/orgChart1"/>
    <dgm:cxn modelId="{25C5D252-17F5-46B6-BF4B-D4E305FEFB9B}" type="presParOf" srcId="{379D711C-7DF8-4F47-974E-50221D86DAAD}" destId="{5826E685-5092-4127-8819-BEA41A96D111}" srcOrd="2" destOrd="0" presId="urn:microsoft.com/office/officeart/2005/8/layout/orgChart1"/>
    <dgm:cxn modelId="{242FE46F-B0EC-420A-8474-23DD987462DC}" type="presParOf" srcId="{D7A9A244-734B-4CFA-AE3C-9CBE6DC55CEF}" destId="{8E75EDD4-278E-4F2C-8375-C67BB37F9C6F}" srcOrd="2" destOrd="0" presId="urn:microsoft.com/office/officeart/2005/8/layout/orgChart1"/>
    <dgm:cxn modelId="{CCBB5663-C452-4753-B92D-2FE404A0D758}" type="presParOf" srcId="{CBD94FA2-99AA-4D9D-9D4F-1778123FCFCD}" destId="{2DCA68C1-8F1D-49AB-BB15-442DE91F326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69F28D-38D8-4604-9D46-C8112B95AD93}" type="doc">
      <dgm:prSet loTypeId="urn:microsoft.com/office/officeart/2005/8/layout/orgChart1" loCatId="hierarchy" qsTypeId="urn:microsoft.com/office/officeart/2005/8/quickstyle/3d1" qsCatId="3D" csTypeId="urn:microsoft.com/office/officeart/2005/8/colors/accent3_2" csCatId="accent3" phldr="1"/>
      <dgm:spPr/>
      <dgm:t>
        <a:bodyPr/>
        <a:lstStyle/>
        <a:p>
          <a:endParaRPr lang="en-US"/>
        </a:p>
      </dgm:t>
    </dgm:pt>
    <dgm:pt modelId="{60D8915E-2FAE-4CA0-9BE2-82CB58EFCE04}">
      <dgm:prSet phldrT="[Text]"/>
      <dgm:spPr/>
      <dgm:t>
        <a:bodyPr/>
        <a:lstStyle/>
        <a:p>
          <a:r>
            <a:rPr lang="en-US" dirty="0">
              <a:solidFill>
                <a:schemeClr val="tx1"/>
              </a:solidFill>
            </a:rPr>
            <a:t>Second Shift</a:t>
          </a:r>
        </a:p>
      </dgm:t>
    </dgm:pt>
    <dgm:pt modelId="{65FC59F1-D436-44EC-A55E-EEE38E649090}" type="parTrans" cxnId="{B979379A-077F-46BE-9BBE-8210075697E7}">
      <dgm:prSet/>
      <dgm:spPr/>
      <dgm:t>
        <a:bodyPr/>
        <a:lstStyle/>
        <a:p>
          <a:endParaRPr lang="en-US"/>
        </a:p>
      </dgm:t>
    </dgm:pt>
    <dgm:pt modelId="{38017CF3-03E3-472C-82D4-F12D77FA8EAB}" type="sibTrans" cxnId="{B979379A-077F-46BE-9BBE-8210075697E7}">
      <dgm:prSet/>
      <dgm:spPr/>
      <dgm:t>
        <a:bodyPr/>
        <a:lstStyle/>
        <a:p>
          <a:endParaRPr lang="en-US"/>
        </a:p>
      </dgm:t>
    </dgm:pt>
    <dgm:pt modelId="{F2143CFC-0A7C-4CDC-9AF3-1E94D405436E}">
      <dgm:prSet phldrT="[Text]"/>
      <dgm:spPr/>
      <dgm:t>
        <a:bodyPr/>
        <a:lstStyle/>
        <a:p>
          <a:r>
            <a:rPr lang="en-US" dirty="0">
              <a:solidFill>
                <a:schemeClr val="tx1"/>
              </a:solidFill>
            </a:rPr>
            <a:t>Third Shift</a:t>
          </a:r>
        </a:p>
      </dgm:t>
    </dgm:pt>
    <dgm:pt modelId="{984186EE-D94A-4043-A334-239EACEC5B8F}" type="parTrans" cxnId="{0009FB48-BD94-4F88-913F-7DD9059968B6}">
      <dgm:prSet/>
      <dgm:spPr/>
      <dgm:t>
        <a:bodyPr/>
        <a:lstStyle/>
        <a:p>
          <a:endParaRPr lang="en-US"/>
        </a:p>
      </dgm:t>
    </dgm:pt>
    <dgm:pt modelId="{E0B799A7-4A2D-4FDC-8B02-8D83B3322B2B}" type="sibTrans" cxnId="{0009FB48-BD94-4F88-913F-7DD9059968B6}">
      <dgm:prSet/>
      <dgm:spPr/>
      <dgm:t>
        <a:bodyPr/>
        <a:lstStyle/>
        <a:p>
          <a:endParaRPr lang="en-US"/>
        </a:p>
      </dgm:t>
    </dgm:pt>
    <dgm:pt modelId="{0EC4F626-7F42-448F-840B-7E4596AD5CFC}">
      <dgm:prSet/>
      <dgm:spPr/>
      <dgm:t>
        <a:bodyPr/>
        <a:lstStyle/>
        <a:p>
          <a:r>
            <a:rPr lang="en-US" dirty="0">
              <a:solidFill>
                <a:schemeClr val="tx1"/>
              </a:solidFill>
            </a:rPr>
            <a:t>Fourth Shift</a:t>
          </a:r>
        </a:p>
      </dgm:t>
    </dgm:pt>
    <dgm:pt modelId="{829FC26C-CED0-45DC-BE15-76861DBBEBF3}" type="parTrans" cxnId="{B9C7FFA8-C81C-4D98-9E32-F4C8D33CBB9C}">
      <dgm:prSet/>
      <dgm:spPr/>
      <dgm:t>
        <a:bodyPr/>
        <a:lstStyle/>
        <a:p>
          <a:endParaRPr lang="en-US"/>
        </a:p>
      </dgm:t>
    </dgm:pt>
    <dgm:pt modelId="{60A478E4-EEB8-4BDC-848D-92EB04A28BF4}" type="sibTrans" cxnId="{B9C7FFA8-C81C-4D98-9E32-F4C8D33CBB9C}">
      <dgm:prSet/>
      <dgm:spPr/>
      <dgm:t>
        <a:bodyPr/>
        <a:lstStyle/>
        <a:p>
          <a:endParaRPr lang="en-US"/>
        </a:p>
      </dgm:t>
    </dgm:pt>
    <dgm:pt modelId="{9211CA33-36D2-474D-860B-0E860CBCD1D1}">
      <dgm:prSet/>
      <dgm:spPr/>
      <dgm:t>
        <a:bodyPr/>
        <a:lstStyle/>
        <a:p>
          <a:r>
            <a:rPr lang="en-US" dirty="0">
              <a:solidFill>
                <a:schemeClr val="tx1"/>
              </a:solidFill>
            </a:rPr>
            <a:t>Inmate Services</a:t>
          </a:r>
        </a:p>
      </dgm:t>
    </dgm:pt>
    <dgm:pt modelId="{EF651DD0-A5CA-4B95-84B3-CDC79D6CB67C}" type="parTrans" cxnId="{903C42FB-BE74-4A67-9EFC-3A4A1264782B}">
      <dgm:prSet/>
      <dgm:spPr/>
      <dgm:t>
        <a:bodyPr/>
        <a:lstStyle/>
        <a:p>
          <a:endParaRPr lang="en-US"/>
        </a:p>
      </dgm:t>
    </dgm:pt>
    <dgm:pt modelId="{16A1523F-A7C5-47C6-B2FC-C36D977776BB}" type="sibTrans" cxnId="{903C42FB-BE74-4A67-9EFC-3A4A1264782B}">
      <dgm:prSet/>
      <dgm:spPr/>
      <dgm:t>
        <a:bodyPr/>
        <a:lstStyle/>
        <a:p>
          <a:endParaRPr lang="en-US"/>
        </a:p>
      </dgm:t>
    </dgm:pt>
    <dgm:pt modelId="{DD404127-69C0-4859-84A7-0167777361FF}">
      <dgm:prSet/>
      <dgm:spPr/>
      <dgm:t>
        <a:bodyPr/>
        <a:lstStyle/>
        <a:p>
          <a:r>
            <a:rPr lang="en-US" dirty="0">
              <a:solidFill>
                <a:schemeClr val="tx1"/>
              </a:solidFill>
            </a:rPr>
            <a:t>Classification</a:t>
          </a:r>
        </a:p>
      </dgm:t>
    </dgm:pt>
    <dgm:pt modelId="{051AD595-768B-46C6-B3BD-7B3B2B183D0B}" type="parTrans" cxnId="{299EE481-E104-475F-A031-FB07ED0BDCB6}">
      <dgm:prSet/>
      <dgm:spPr/>
      <dgm:t>
        <a:bodyPr/>
        <a:lstStyle/>
        <a:p>
          <a:endParaRPr lang="en-US"/>
        </a:p>
      </dgm:t>
    </dgm:pt>
    <dgm:pt modelId="{AAE36A31-0645-49EA-873C-8E1DF0AE4EFE}" type="sibTrans" cxnId="{299EE481-E104-475F-A031-FB07ED0BDCB6}">
      <dgm:prSet/>
      <dgm:spPr/>
      <dgm:t>
        <a:bodyPr/>
        <a:lstStyle/>
        <a:p>
          <a:endParaRPr lang="en-US"/>
        </a:p>
      </dgm:t>
    </dgm:pt>
    <dgm:pt modelId="{011FFF80-0D4C-439C-A23E-005D1D8D2158}">
      <dgm:prSet phldrT="[Text]"/>
      <dgm:spPr/>
      <dgm:t>
        <a:bodyPr/>
        <a:lstStyle/>
        <a:p>
          <a:r>
            <a:rPr lang="en-US" dirty="0">
              <a:solidFill>
                <a:schemeClr val="tx1"/>
              </a:solidFill>
            </a:rPr>
            <a:t>First Shift</a:t>
          </a:r>
        </a:p>
      </dgm:t>
    </dgm:pt>
    <dgm:pt modelId="{E86E239C-A365-4BC8-B63C-4305FCC541C5}" type="sibTrans" cxnId="{0D8EB765-DA5F-47C5-BE00-79581C608E1E}">
      <dgm:prSet/>
      <dgm:spPr/>
      <dgm:t>
        <a:bodyPr/>
        <a:lstStyle/>
        <a:p>
          <a:endParaRPr lang="en-US"/>
        </a:p>
      </dgm:t>
    </dgm:pt>
    <dgm:pt modelId="{2848ACD5-3DD4-4C17-9E09-47F50DF43BFB}" type="parTrans" cxnId="{0D8EB765-DA5F-47C5-BE00-79581C608E1E}">
      <dgm:prSet/>
      <dgm:spPr/>
      <dgm:t>
        <a:bodyPr/>
        <a:lstStyle/>
        <a:p>
          <a:endParaRPr lang="en-US"/>
        </a:p>
      </dgm:t>
    </dgm:pt>
    <dgm:pt modelId="{26A08BAE-3C65-4964-BB4E-40AD48C2FB84}">
      <dgm:prSet phldrT="[Text]" custT="1"/>
      <dgm:spPr/>
      <dgm:t>
        <a:bodyPr/>
        <a:lstStyle/>
        <a:p>
          <a:r>
            <a:rPr lang="en-US" sz="1400" dirty="0">
              <a:solidFill>
                <a:schemeClr val="tx1"/>
              </a:solidFill>
            </a:rPr>
            <a:t>Captain Martin</a:t>
          </a:r>
        </a:p>
        <a:p>
          <a:r>
            <a:rPr lang="en-US" sz="1200" dirty="0">
              <a:solidFill>
                <a:schemeClr val="tx1"/>
              </a:solidFill>
            </a:rPr>
            <a:t>BMartin@roanokecountyva.gov</a:t>
          </a:r>
        </a:p>
      </dgm:t>
    </dgm:pt>
    <dgm:pt modelId="{ED513BC8-D936-42F4-9598-D586E9FD49E9}" type="sibTrans" cxnId="{25811CFD-DB54-4F5E-B161-91D9D6384142}">
      <dgm:prSet/>
      <dgm:spPr/>
      <dgm:t>
        <a:bodyPr/>
        <a:lstStyle/>
        <a:p>
          <a:endParaRPr lang="en-US"/>
        </a:p>
      </dgm:t>
    </dgm:pt>
    <dgm:pt modelId="{A1CCAF7F-C059-487B-AC6D-FC64ABA4B936}" type="parTrans" cxnId="{25811CFD-DB54-4F5E-B161-91D9D6384142}">
      <dgm:prSet/>
      <dgm:spPr/>
      <dgm:t>
        <a:bodyPr/>
        <a:lstStyle/>
        <a:p>
          <a:endParaRPr lang="en-US"/>
        </a:p>
      </dgm:t>
    </dgm:pt>
    <dgm:pt modelId="{66D354CE-B062-478E-8D2D-8AB60652E038}">
      <dgm:prSet/>
      <dgm:spPr/>
      <dgm:t>
        <a:bodyPr/>
        <a:lstStyle/>
        <a:p>
          <a:r>
            <a:rPr lang="en-US" dirty="0">
              <a:solidFill>
                <a:schemeClr val="tx1"/>
              </a:solidFill>
            </a:rPr>
            <a:t>Services</a:t>
          </a:r>
        </a:p>
      </dgm:t>
    </dgm:pt>
    <dgm:pt modelId="{140ACDA7-DF2A-480D-A991-DE95C40E4360}" type="sibTrans" cxnId="{4E7CCCF3-C5CA-4066-97DB-C1D67D4194E8}">
      <dgm:prSet/>
      <dgm:spPr/>
      <dgm:t>
        <a:bodyPr/>
        <a:lstStyle/>
        <a:p>
          <a:endParaRPr lang="en-US"/>
        </a:p>
      </dgm:t>
    </dgm:pt>
    <dgm:pt modelId="{2230AB4E-4DDD-4077-9E20-AE0A4F44BE0A}" type="parTrans" cxnId="{4E7CCCF3-C5CA-4066-97DB-C1D67D4194E8}">
      <dgm:prSet/>
      <dgm:spPr/>
      <dgm:t>
        <a:bodyPr/>
        <a:lstStyle/>
        <a:p>
          <a:endParaRPr lang="en-US"/>
        </a:p>
      </dgm:t>
    </dgm:pt>
    <dgm:pt modelId="{50209F93-05DF-47A6-B99A-CA3866A1597F}">
      <dgm:prSet/>
      <dgm:spPr/>
      <dgm:t>
        <a:bodyPr/>
        <a:lstStyle/>
        <a:p>
          <a:r>
            <a:rPr lang="en-US" dirty="0">
              <a:solidFill>
                <a:schemeClr val="tx1"/>
              </a:solidFill>
            </a:rPr>
            <a:t>Records</a:t>
          </a:r>
        </a:p>
      </dgm:t>
    </dgm:pt>
    <dgm:pt modelId="{28D26844-3DED-43C7-A7C4-DCEC6C904908}" type="parTrans" cxnId="{F3C1A3B3-D1E7-49D2-9DA1-E77906A317B7}">
      <dgm:prSet/>
      <dgm:spPr/>
      <dgm:t>
        <a:bodyPr/>
        <a:lstStyle/>
        <a:p>
          <a:endParaRPr lang="en-US"/>
        </a:p>
      </dgm:t>
    </dgm:pt>
    <dgm:pt modelId="{63C92B13-E621-4E20-828F-14D8DDA8BEA8}" type="sibTrans" cxnId="{F3C1A3B3-D1E7-49D2-9DA1-E77906A317B7}">
      <dgm:prSet/>
      <dgm:spPr/>
      <dgm:t>
        <a:bodyPr/>
        <a:lstStyle/>
        <a:p>
          <a:endParaRPr lang="en-US"/>
        </a:p>
      </dgm:t>
    </dgm:pt>
    <dgm:pt modelId="{444A1D3F-06EE-4FF8-8821-8A97D0DD0384}">
      <dgm:prSet/>
      <dgm:spPr/>
      <dgm:t>
        <a:bodyPr/>
        <a:lstStyle/>
        <a:p>
          <a:r>
            <a:rPr lang="en-US" dirty="0">
              <a:solidFill>
                <a:schemeClr val="tx1"/>
              </a:solidFill>
            </a:rPr>
            <a:t>Medical</a:t>
          </a:r>
        </a:p>
      </dgm:t>
    </dgm:pt>
    <dgm:pt modelId="{12C8BEC6-6B18-45D6-95D9-2D3DD6BCFA5F}" type="parTrans" cxnId="{FBDC26F5-355C-46E4-B863-30767B7F15DB}">
      <dgm:prSet/>
      <dgm:spPr/>
      <dgm:t>
        <a:bodyPr/>
        <a:lstStyle/>
        <a:p>
          <a:endParaRPr lang="en-US"/>
        </a:p>
      </dgm:t>
    </dgm:pt>
    <dgm:pt modelId="{94FDCC96-6144-484D-A881-005B1646367F}" type="sibTrans" cxnId="{FBDC26F5-355C-46E4-B863-30767B7F15DB}">
      <dgm:prSet/>
      <dgm:spPr/>
      <dgm:t>
        <a:bodyPr/>
        <a:lstStyle/>
        <a:p>
          <a:endParaRPr lang="en-US"/>
        </a:p>
      </dgm:t>
    </dgm:pt>
    <dgm:pt modelId="{62226709-9A82-49FB-92A9-F6D202F958EA}" type="pres">
      <dgm:prSet presAssocID="{3E69F28D-38D8-4604-9D46-C8112B95AD93}" presName="hierChild1" presStyleCnt="0">
        <dgm:presLayoutVars>
          <dgm:orgChart val="1"/>
          <dgm:chPref val="1"/>
          <dgm:dir val="rev"/>
          <dgm:animOne val="branch"/>
          <dgm:animLvl val="lvl"/>
          <dgm:resizeHandles/>
        </dgm:presLayoutVars>
      </dgm:prSet>
      <dgm:spPr/>
    </dgm:pt>
    <dgm:pt modelId="{27B44FB6-6FD2-4DEF-A4DE-6B73FFF64B1F}" type="pres">
      <dgm:prSet presAssocID="{26A08BAE-3C65-4964-BB4E-40AD48C2FB84}" presName="hierRoot1" presStyleCnt="0">
        <dgm:presLayoutVars>
          <dgm:hierBranch val="init"/>
        </dgm:presLayoutVars>
      </dgm:prSet>
      <dgm:spPr/>
    </dgm:pt>
    <dgm:pt modelId="{4FE3D3AA-6796-47F2-A7BF-EA02C759D398}" type="pres">
      <dgm:prSet presAssocID="{26A08BAE-3C65-4964-BB4E-40AD48C2FB84}" presName="rootComposite1" presStyleCnt="0"/>
      <dgm:spPr/>
    </dgm:pt>
    <dgm:pt modelId="{096EB70A-60E6-4A82-A64E-6356AAD1E465}" type="pres">
      <dgm:prSet presAssocID="{26A08BAE-3C65-4964-BB4E-40AD48C2FB84}" presName="rootText1" presStyleLbl="node0" presStyleIdx="0" presStyleCnt="1" custScaleX="268059" custScaleY="222686" custLinFactY="144224" custLinFactNeighborX="3993" custLinFactNeighborY="200000">
        <dgm:presLayoutVars>
          <dgm:chPref val="3"/>
        </dgm:presLayoutVars>
      </dgm:prSet>
      <dgm:spPr/>
    </dgm:pt>
    <dgm:pt modelId="{071F30FF-2503-4D80-924A-F660D2DEA3E3}" type="pres">
      <dgm:prSet presAssocID="{26A08BAE-3C65-4964-BB4E-40AD48C2FB84}" presName="rootConnector1" presStyleLbl="node1" presStyleIdx="0" presStyleCnt="0"/>
      <dgm:spPr/>
    </dgm:pt>
    <dgm:pt modelId="{D88A62C4-6282-4AAE-A861-98E85BD3EA15}" type="pres">
      <dgm:prSet presAssocID="{26A08BAE-3C65-4964-BB4E-40AD48C2FB84}" presName="hierChild2" presStyleCnt="0"/>
      <dgm:spPr/>
    </dgm:pt>
    <dgm:pt modelId="{F773C8D3-939E-4B8C-B3E2-72A606EB29EE}" type="pres">
      <dgm:prSet presAssocID="{2848ACD5-3DD4-4C17-9E09-47F50DF43BFB}" presName="Name37" presStyleLbl="parChTrans1D2" presStyleIdx="0" presStyleCnt="6"/>
      <dgm:spPr/>
    </dgm:pt>
    <dgm:pt modelId="{68A2EB0C-2C13-434C-BA00-7361E41E8E66}" type="pres">
      <dgm:prSet presAssocID="{011FFF80-0D4C-439C-A23E-005D1D8D2158}" presName="hierRoot2" presStyleCnt="0">
        <dgm:presLayoutVars>
          <dgm:hierBranch val="init"/>
        </dgm:presLayoutVars>
      </dgm:prSet>
      <dgm:spPr/>
    </dgm:pt>
    <dgm:pt modelId="{B3AEF82D-9730-4CF7-9695-EA3EA9A212DC}" type="pres">
      <dgm:prSet presAssocID="{011FFF80-0D4C-439C-A23E-005D1D8D2158}" presName="rootComposite" presStyleCnt="0"/>
      <dgm:spPr/>
    </dgm:pt>
    <dgm:pt modelId="{7F097375-134A-4ED8-B2EB-125E0792EDD8}" type="pres">
      <dgm:prSet presAssocID="{011FFF80-0D4C-439C-A23E-005D1D8D2158}" presName="rootText" presStyleLbl="node2" presStyleIdx="0" presStyleCnt="6" custLinFactY="200000" custLinFactNeighborX="8209" custLinFactNeighborY="227149">
        <dgm:presLayoutVars>
          <dgm:chPref val="3"/>
        </dgm:presLayoutVars>
      </dgm:prSet>
      <dgm:spPr/>
    </dgm:pt>
    <dgm:pt modelId="{10C440C9-B8D1-45E3-9748-87B67CE01CC1}" type="pres">
      <dgm:prSet presAssocID="{011FFF80-0D4C-439C-A23E-005D1D8D2158}" presName="rootConnector" presStyleLbl="node2" presStyleIdx="0" presStyleCnt="6"/>
      <dgm:spPr/>
    </dgm:pt>
    <dgm:pt modelId="{29D0C275-133F-4620-A15F-729E0F69FD07}" type="pres">
      <dgm:prSet presAssocID="{011FFF80-0D4C-439C-A23E-005D1D8D2158}" presName="hierChild4" presStyleCnt="0"/>
      <dgm:spPr/>
    </dgm:pt>
    <dgm:pt modelId="{ACEF19FB-6F0F-4008-BCF9-5A85E393DB1F}" type="pres">
      <dgm:prSet presAssocID="{011FFF80-0D4C-439C-A23E-005D1D8D2158}" presName="hierChild5" presStyleCnt="0"/>
      <dgm:spPr/>
    </dgm:pt>
    <dgm:pt modelId="{1CAB5C5E-196D-4C20-AFE6-D7D63DD8A9A7}" type="pres">
      <dgm:prSet presAssocID="{65FC59F1-D436-44EC-A55E-EEE38E649090}" presName="Name37" presStyleLbl="parChTrans1D2" presStyleIdx="1" presStyleCnt="6"/>
      <dgm:spPr/>
    </dgm:pt>
    <dgm:pt modelId="{27C34A18-7E0F-4C42-874B-21B9B371344A}" type="pres">
      <dgm:prSet presAssocID="{60D8915E-2FAE-4CA0-9BE2-82CB58EFCE04}" presName="hierRoot2" presStyleCnt="0">
        <dgm:presLayoutVars>
          <dgm:hierBranch val="init"/>
        </dgm:presLayoutVars>
      </dgm:prSet>
      <dgm:spPr/>
    </dgm:pt>
    <dgm:pt modelId="{8129E314-F87A-404C-BC02-1D9FAE005FA2}" type="pres">
      <dgm:prSet presAssocID="{60D8915E-2FAE-4CA0-9BE2-82CB58EFCE04}" presName="rootComposite" presStyleCnt="0"/>
      <dgm:spPr/>
    </dgm:pt>
    <dgm:pt modelId="{FBFE1F52-3A68-45D5-9A3F-9B19826166AC}" type="pres">
      <dgm:prSet presAssocID="{60D8915E-2FAE-4CA0-9BE2-82CB58EFCE04}" presName="rootText" presStyleLbl="node2" presStyleIdx="1" presStyleCnt="6" custLinFactY="200000" custLinFactNeighborX="-3702" custLinFactNeighborY="227149">
        <dgm:presLayoutVars>
          <dgm:chPref val="3"/>
        </dgm:presLayoutVars>
      </dgm:prSet>
      <dgm:spPr/>
    </dgm:pt>
    <dgm:pt modelId="{9684A291-3800-41FF-8947-D3839CFD3B62}" type="pres">
      <dgm:prSet presAssocID="{60D8915E-2FAE-4CA0-9BE2-82CB58EFCE04}" presName="rootConnector" presStyleLbl="node2" presStyleIdx="1" presStyleCnt="6"/>
      <dgm:spPr/>
    </dgm:pt>
    <dgm:pt modelId="{BB426CFE-4743-468E-A447-DD9320D9A111}" type="pres">
      <dgm:prSet presAssocID="{60D8915E-2FAE-4CA0-9BE2-82CB58EFCE04}" presName="hierChild4" presStyleCnt="0"/>
      <dgm:spPr/>
    </dgm:pt>
    <dgm:pt modelId="{E2F09372-EF12-49A3-ABEF-67CD7D3A8210}" type="pres">
      <dgm:prSet presAssocID="{60D8915E-2FAE-4CA0-9BE2-82CB58EFCE04}" presName="hierChild5" presStyleCnt="0"/>
      <dgm:spPr/>
    </dgm:pt>
    <dgm:pt modelId="{3A02639A-DA36-4A05-8792-0E706C020C2B}" type="pres">
      <dgm:prSet presAssocID="{984186EE-D94A-4043-A334-239EACEC5B8F}" presName="Name37" presStyleLbl="parChTrans1D2" presStyleIdx="2" presStyleCnt="6"/>
      <dgm:spPr/>
    </dgm:pt>
    <dgm:pt modelId="{FBB02E1A-91E4-4493-9F3B-C4B454101D22}" type="pres">
      <dgm:prSet presAssocID="{F2143CFC-0A7C-4CDC-9AF3-1E94D405436E}" presName="hierRoot2" presStyleCnt="0">
        <dgm:presLayoutVars>
          <dgm:hierBranch val="init"/>
        </dgm:presLayoutVars>
      </dgm:prSet>
      <dgm:spPr/>
    </dgm:pt>
    <dgm:pt modelId="{979467A9-1A17-49E1-94C6-D5F873E76F63}" type="pres">
      <dgm:prSet presAssocID="{F2143CFC-0A7C-4CDC-9AF3-1E94D405436E}" presName="rootComposite" presStyleCnt="0"/>
      <dgm:spPr/>
    </dgm:pt>
    <dgm:pt modelId="{940B642E-60CF-4B52-8AF7-049A86BC96A3}" type="pres">
      <dgm:prSet presAssocID="{F2143CFC-0A7C-4CDC-9AF3-1E94D405436E}" presName="rootText" presStyleLbl="node2" presStyleIdx="2" presStyleCnt="6" custLinFactY="200000" custLinFactNeighborX="4836" custLinFactNeighborY="227149">
        <dgm:presLayoutVars>
          <dgm:chPref val="3"/>
        </dgm:presLayoutVars>
      </dgm:prSet>
      <dgm:spPr/>
    </dgm:pt>
    <dgm:pt modelId="{96576A62-668E-4846-9AF6-FD8F8B78550C}" type="pres">
      <dgm:prSet presAssocID="{F2143CFC-0A7C-4CDC-9AF3-1E94D405436E}" presName="rootConnector" presStyleLbl="node2" presStyleIdx="2" presStyleCnt="6"/>
      <dgm:spPr/>
    </dgm:pt>
    <dgm:pt modelId="{E9F26CEB-DA4D-4670-BE54-EC63ABFA91AB}" type="pres">
      <dgm:prSet presAssocID="{F2143CFC-0A7C-4CDC-9AF3-1E94D405436E}" presName="hierChild4" presStyleCnt="0"/>
      <dgm:spPr/>
    </dgm:pt>
    <dgm:pt modelId="{A998A29F-B7EB-4212-A3BA-ABC26929D63C}" type="pres">
      <dgm:prSet presAssocID="{F2143CFC-0A7C-4CDC-9AF3-1E94D405436E}" presName="hierChild5" presStyleCnt="0"/>
      <dgm:spPr/>
    </dgm:pt>
    <dgm:pt modelId="{FCC2FA8D-F0D7-4C86-8FA8-62026C0953A9}" type="pres">
      <dgm:prSet presAssocID="{829FC26C-CED0-45DC-BE15-76861DBBEBF3}" presName="Name37" presStyleLbl="parChTrans1D2" presStyleIdx="3" presStyleCnt="6"/>
      <dgm:spPr/>
    </dgm:pt>
    <dgm:pt modelId="{F81E7342-89BD-48B8-9893-648267D91729}" type="pres">
      <dgm:prSet presAssocID="{0EC4F626-7F42-448F-840B-7E4596AD5CFC}" presName="hierRoot2" presStyleCnt="0">
        <dgm:presLayoutVars>
          <dgm:hierBranch val="init"/>
        </dgm:presLayoutVars>
      </dgm:prSet>
      <dgm:spPr/>
    </dgm:pt>
    <dgm:pt modelId="{44512F0E-1F88-4B5F-B716-15440B39EEE8}" type="pres">
      <dgm:prSet presAssocID="{0EC4F626-7F42-448F-840B-7E4596AD5CFC}" presName="rootComposite" presStyleCnt="0"/>
      <dgm:spPr/>
    </dgm:pt>
    <dgm:pt modelId="{C52B70DC-D996-4CC7-8445-D47A2908060C}" type="pres">
      <dgm:prSet presAssocID="{0EC4F626-7F42-448F-840B-7E4596AD5CFC}" presName="rootText" presStyleLbl="node2" presStyleIdx="3" presStyleCnt="6" custLinFactY="200000" custLinFactNeighborX="13373" custLinFactNeighborY="227149">
        <dgm:presLayoutVars>
          <dgm:chPref val="3"/>
        </dgm:presLayoutVars>
      </dgm:prSet>
      <dgm:spPr/>
    </dgm:pt>
    <dgm:pt modelId="{1A8EB205-0D19-412C-9056-44DFADDAB228}" type="pres">
      <dgm:prSet presAssocID="{0EC4F626-7F42-448F-840B-7E4596AD5CFC}" presName="rootConnector" presStyleLbl="node2" presStyleIdx="3" presStyleCnt="6"/>
      <dgm:spPr/>
    </dgm:pt>
    <dgm:pt modelId="{7C0FA294-3417-4D2F-8F16-4E924F6C422B}" type="pres">
      <dgm:prSet presAssocID="{0EC4F626-7F42-448F-840B-7E4596AD5CFC}" presName="hierChild4" presStyleCnt="0"/>
      <dgm:spPr/>
    </dgm:pt>
    <dgm:pt modelId="{F953AA96-CAFF-44B6-815A-FFE36F71D547}" type="pres">
      <dgm:prSet presAssocID="{0EC4F626-7F42-448F-840B-7E4596AD5CFC}" presName="hierChild5" presStyleCnt="0"/>
      <dgm:spPr/>
    </dgm:pt>
    <dgm:pt modelId="{D005B59D-C377-439A-AB64-AA992E63EF73}" type="pres">
      <dgm:prSet presAssocID="{12C8BEC6-6B18-45D6-95D9-2D3DD6BCFA5F}" presName="Name37" presStyleLbl="parChTrans1D2" presStyleIdx="4" presStyleCnt="6"/>
      <dgm:spPr/>
    </dgm:pt>
    <dgm:pt modelId="{91971687-0330-4DC1-B92F-8D7A829E5175}" type="pres">
      <dgm:prSet presAssocID="{444A1D3F-06EE-4FF8-8821-8A97D0DD0384}" presName="hierRoot2" presStyleCnt="0">
        <dgm:presLayoutVars>
          <dgm:hierBranch val="init"/>
        </dgm:presLayoutVars>
      </dgm:prSet>
      <dgm:spPr/>
    </dgm:pt>
    <dgm:pt modelId="{FF9D5061-0268-4685-B837-4E3DDCE099DB}" type="pres">
      <dgm:prSet presAssocID="{444A1D3F-06EE-4FF8-8821-8A97D0DD0384}" presName="rootComposite" presStyleCnt="0"/>
      <dgm:spPr/>
    </dgm:pt>
    <dgm:pt modelId="{F7B2597B-CCD3-42A3-8685-4214C4D1B2B2}" type="pres">
      <dgm:prSet presAssocID="{444A1D3F-06EE-4FF8-8821-8A97D0DD0384}" presName="rootText" presStyleLbl="node2" presStyleIdx="4" presStyleCnt="6" custLinFactY="200000" custLinFactNeighborX="16918" custLinFactNeighborY="219889">
        <dgm:presLayoutVars>
          <dgm:chPref val="3"/>
        </dgm:presLayoutVars>
      </dgm:prSet>
      <dgm:spPr/>
    </dgm:pt>
    <dgm:pt modelId="{7BC6D157-A288-493E-B1CE-1BA3A0741C29}" type="pres">
      <dgm:prSet presAssocID="{444A1D3F-06EE-4FF8-8821-8A97D0DD0384}" presName="rootConnector" presStyleLbl="node2" presStyleIdx="4" presStyleCnt="6"/>
      <dgm:spPr/>
    </dgm:pt>
    <dgm:pt modelId="{88C8143B-C794-4656-A6CB-7C7271E8A90D}" type="pres">
      <dgm:prSet presAssocID="{444A1D3F-06EE-4FF8-8821-8A97D0DD0384}" presName="hierChild4" presStyleCnt="0"/>
      <dgm:spPr/>
    </dgm:pt>
    <dgm:pt modelId="{6890BC32-E458-464D-8288-4444C31F8625}" type="pres">
      <dgm:prSet presAssocID="{444A1D3F-06EE-4FF8-8821-8A97D0DD0384}" presName="hierChild5" presStyleCnt="0"/>
      <dgm:spPr/>
    </dgm:pt>
    <dgm:pt modelId="{32E7CD07-A252-46A2-AE6C-190404AAB3AE}" type="pres">
      <dgm:prSet presAssocID="{2230AB4E-4DDD-4077-9E20-AE0A4F44BE0A}" presName="Name37" presStyleLbl="parChTrans1D2" presStyleIdx="5" presStyleCnt="6"/>
      <dgm:spPr/>
    </dgm:pt>
    <dgm:pt modelId="{51E7A2C6-7E34-4EC9-86C2-4C8BE1BFE10F}" type="pres">
      <dgm:prSet presAssocID="{66D354CE-B062-478E-8D2D-8AB60652E038}" presName="hierRoot2" presStyleCnt="0">
        <dgm:presLayoutVars>
          <dgm:hierBranch val="init"/>
        </dgm:presLayoutVars>
      </dgm:prSet>
      <dgm:spPr/>
    </dgm:pt>
    <dgm:pt modelId="{CF0ED348-B033-40C7-A8CE-3874341EB5F0}" type="pres">
      <dgm:prSet presAssocID="{66D354CE-B062-478E-8D2D-8AB60652E038}" presName="rootComposite" presStyleCnt="0"/>
      <dgm:spPr/>
    </dgm:pt>
    <dgm:pt modelId="{5DF10CD0-F58A-4A7B-A97B-1229B14423F9}" type="pres">
      <dgm:prSet presAssocID="{66D354CE-B062-478E-8D2D-8AB60652E038}" presName="rootText" presStyleLbl="node2" presStyleIdx="5" presStyleCnt="6" custLinFactY="200000" custLinFactNeighborX="11687" custLinFactNeighborY="227149">
        <dgm:presLayoutVars>
          <dgm:chPref val="3"/>
        </dgm:presLayoutVars>
      </dgm:prSet>
      <dgm:spPr/>
    </dgm:pt>
    <dgm:pt modelId="{134E5BAB-958A-4DFC-AE5A-D44A88BF3FA9}" type="pres">
      <dgm:prSet presAssocID="{66D354CE-B062-478E-8D2D-8AB60652E038}" presName="rootConnector" presStyleLbl="node2" presStyleIdx="5" presStyleCnt="6"/>
      <dgm:spPr/>
    </dgm:pt>
    <dgm:pt modelId="{DB39E882-2D07-4AB6-B64D-B996BDF3BA9C}" type="pres">
      <dgm:prSet presAssocID="{66D354CE-B062-478E-8D2D-8AB60652E038}" presName="hierChild4" presStyleCnt="0"/>
      <dgm:spPr/>
    </dgm:pt>
    <dgm:pt modelId="{F704D12A-145E-4DC2-A18F-C4B6298143F2}" type="pres">
      <dgm:prSet presAssocID="{EF651DD0-A5CA-4B95-84B3-CDC79D6CB67C}" presName="Name37" presStyleLbl="parChTrans1D3" presStyleIdx="0" presStyleCnt="3"/>
      <dgm:spPr/>
    </dgm:pt>
    <dgm:pt modelId="{6ADEA79B-FDD0-42F8-B0C5-7F8E27168194}" type="pres">
      <dgm:prSet presAssocID="{9211CA33-36D2-474D-860B-0E860CBCD1D1}" presName="hierRoot2" presStyleCnt="0">
        <dgm:presLayoutVars>
          <dgm:hierBranch val="init"/>
        </dgm:presLayoutVars>
      </dgm:prSet>
      <dgm:spPr/>
    </dgm:pt>
    <dgm:pt modelId="{A4DEA0E4-AD77-4E47-806C-6FEEA54A9CC8}" type="pres">
      <dgm:prSet presAssocID="{9211CA33-36D2-474D-860B-0E860CBCD1D1}" presName="rootComposite" presStyleCnt="0"/>
      <dgm:spPr/>
    </dgm:pt>
    <dgm:pt modelId="{7DB709B2-8058-426E-AE16-E256281D7809}" type="pres">
      <dgm:prSet presAssocID="{9211CA33-36D2-474D-860B-0E860CBCD1D1}" presName="rootText" presStyleLbl="node3" presStyleIdx="0" presStyleCnt="3" custScaleX="118243" custScaleY="85943" custLinFactY="278459" custLinFactNeighborX="8441" custLinFactNeighborY="300000">
        <dgm:presLayoutVars>
          <dgm:chPref val="3"/>
        </dgm:presLayoutVars>
      </dgm:prSet>
      <dgm:spPr/>
    </dgm:pt>
    <dgm:pt modelId="{2B736DDC-1B35-4D37-A2AE-795EE169EEB7}" type="pres">
      <dgm:prSet presAssocID="{9211CA33-36D2-474D-860B-0E860CBCD1D1}" presName="rootConnector" presStyleLbl="node3" presStyleIdx="0" presStyleCnt="3"/>
      <dgm:spPr/>
    </dgm:pt>
    <dgm:pt modelId="{4EA41043-9F5E-4D0B-BF05-A877888C9D24}" type="pres">
      <dgm:prSet presAssocID="{9211CA33-36D2-474D-860B-0E860CBCD1D1}" presName="hierChild4" presStyleCnt="0"/>
      <dgm:spPr/>
    </dgm:pt>
    <dgm:pt modelId="{C8B84804-EF9D-4FBB-8724-077A7A8E7D18}" type="pres">
      <dgm:prSet presAssocID="{9211CA33-36D2-474D-860B-0E860CBCD1D1}" presName="hierChild5" presStyleCnt="0"/>
      <dgm:spPr/>
    </dgm:pt>
    <dgm:pt modelId="{A835DDD5-D4B1-4864-8C2E-2C9D7E127894}" type="pres">
      <dgm:prSet presAssocID="{051AD595-768B-46C6-B3BD-7B3B2B183D0B}" presName="Name37" presStyleLbl="parChTrans1D3" presStyleIdx="1" presStyleCnt="3"/>
      <dgm:spPr/>
    </dgm:pt>
    <dgm:pt modelId="{E3DD115D-D556-477D-8D8D-422668BEE271}" type="pres">
      <dgm:prSet presAssocID="{DD404127-69C0-4859-84A7-0167777361FF}" presName="hierRoot2" presStyleCnt="0">
        <dgm:presLayoutVars>
          <dgm:hierBranch val="init"/>
        </dgm:presLayoutVars>
      </dgm:prSet>
      <dgm:spPr/>
    </dgm:pt>
    <dgm:pt modelId="{14668CC6-7451-4A2D-AA84-68A8C13C5971}" type="pres">
      <dgm:prSet presAssocID="{DD404127-69C0-4859-84A7-0167777361FF}" presName="rootComposite" presStyleCnt="0"/>
      <dgm:spPr/>
    </dgm:pt>
    <dgm:pt modelId="{4237EB44-93BE-4B7D-ABE6-26804AB03417}" type="pres">
      <dgm:prSet presAssocID="{DD404127-69C0-4859-84A7-0167777361FF}" presName="rootText" presStyleLbl="node3" presStyleIdx="1" presStyleCnt="3" custScaleX="106138" custScaleY="100001" custLinFactY="269091" custLinFactNeighborX="8441" custLinFactNeighborY="300000">
        <dgm:presLayoutVars>
          <dgm:chPref val="3"/>
        </dgm:presLayoutVars>
      </dgm:prSet>
      <dgm:spPr/>
    </dgm:pt>
    <dgm:pt modelId="{75A7D43D-F160-4F29-94E3-683AEC96AB76}" type="pres">
      <dgm:prSet presAssocID="{DD404127-69C0-4859-84A7-0167777361FF}" presName="rootConnector" presStyleLbl="node3" presStyleIdx="1" presStyleCnt="3"/>
      <dgm:spPr/>
    </dgm:pt>
    <dgm:pt modelId="{AD5444E1-1F3B-434E-B671-065651B08E04}" type="pres">
      <dgm:prSet presAssocID="{DD404127-69C0-4859-84A7-0167777361FF}" presName="hierChild4" presStyleCnt="0"/>
      <dgm:spPr/>
    </dgm:pt>
    <dgm:pt modelId="{760253DD-340A-49F7-97F4-2D07C0BE1700}" type="pres">
      <dgm:prSet presAssocID="{DD404127-69C0-4859-84A7-0167777361FF}" presName="hierChild5" presStyleCnt="0"/>
      <dgm:spPr/>
    </dgm:pt>
    <dgm:pt modelId="{F6D65AFD-E2C2-4E97-A72E-57D3E8E55472}" type="pres">
      <dgm:prSet presAssocID="{28D26844-3DED-43C7-A7C4-DCEC6C904908}" presName="Name37" presStyleLbl="parChTrans1D3" presStyleIdx="2" presStyleCnt="3"/>
      <dgm:spPr/>
    </dgm:pt>
    <dgm:pt modelId="{598F4001-02A0-4EFB-82F3-46DE4EF0DC96}" type="pres">
      <dgm:prSet presAssocID="{50209F93-05DF-47A6-B99A-CA3866A1597F}" presName="hierRoot2" presStyleCnt="0">
        <dgm:presLayoutVars>
          <dgm:hierBranch val="init"/>
        </dgm:presLayoutVars>
      </dgm:prSet>
      <dgm:spPr/>
    </dgm:pt>
    <dgm:pt modelId="{E02A0C1E-12D1-428E-9C3C-3E6277837107}" type="pres">
      <dgm:prSet presAssocID="{50209F93-05DF-47A6-B99A-CA3866A1597F}" presName="rootComposite" presStyleCnt="0"/>
      <dgm:spPr/>
    </dgm:pt>
    <dgm:pt modelId="{40BB304F-D7E9-4A2C-B637-643C3D5A0B8F}" type="pres">
      <dgm:prSet presAssocID="{50209F93-05DF-47A6-B99A-CA3866A1597F}" presName="rootText" presStyleLbl="node3" presStyleIdx="2" presStyleCnt="3" custScaleX="98920" custScaleY="99536" custLinFactY="72190" custLinFactNeighborX="18664" custLinFactNeighborY="100000">
        <dgm:presLayoutVars>
          <dgm:chPref val="3"/>
        </dgm:presLayoutVars>
      </dgm:prSet>
      <dgm:spPr/>
    </dgm:pt>
    <dgm:pt modelId="{B0BDA196-C92E-473E-9AA8-D6113C685FC1}" type="pres">
      <dgm:prSet presAssocID="{50209F93-05DF-47A6-B99A-CA3866A1597F}" presName="rootConnector" presStyleLbl="node3" presStyleIdx="2" presStyleCnt="3"/>
      <dgm:spPr/>
    </dgm:pt>
    <dgm:pt modelId="{8FBA24A1-E881-45D7-A7EB-AE2DE1369E33}" type="pres">
      <dgm:prSet presAssocID="{50209F93-05DF-47A6-B99A-CA3866A1597F}" presName="hierChild4" presStyleCnt="0"/>
      <dgm:spPr/>
    </dgm:pt>
    <dgm:pt modelId="{A6C28E47-3537-43D8-B780-7484A219EACC}" type="pres">
      <dgm:prSet presAssocID="{50209F93-05DF-47A6-B99A-CA3866A1597F}" presName="hierChild5" presStyleCnt="0"/>
      <dgm:spPr/>
    </dgm:pt>
    <dgm:pt modelId="{22F45C2F-4154-4A2B-90AC-B3396EE7BA84}" type="pres">
      <dgm:prSet presAssocID="{66D354CE-B062-478E-8D2D-8AB60652E038}" presName="hierChild5" presStyleCnt="0"/>
      <dgm:spPr/>
    </dgm:pt>
    <dgm:pt modelId="{63B866F7-D953-42C2-9FCE-9A8C9ABD44E3}" type="pres">
      <dgm:prSet presAssocID="{26A08BAE-3C65-4964-BB4E-40AD48C2FB84}" presName="hierChild3" presStyleCnt="0"/>
      <dgm:spPr/>
    </dgm:pt>
  </dgm:ptLst>
  <dgm:cxnLst>
    <dgm:cxn modelId="{AFD30211-26F5-4C42-999A-E9B048C53112}" type="presOf" srcId="{3E69F28D-38D8-4604-9D46-C8112B95AD93}" destId="{62226709-9A82-49FB-92A9-F6D202F958EA}" srcOrd="0" destOrd="0" presId="urn:microsoft.com/office/officeart/2005/8/layout/orgChart1"/>
    <dgm:cxn modelId="{17DEC611-0220-43C6-863F-5F8516450FF4}" type="presOf" srcId="{984186EE-D94A-4043-A334-239EACEC5B8F}" destId="{3A02639A-DA36-4A05-8792-0E706C020C2B}" srcOrd="0" destOrd="0" presId="urn:microsoft.com/office/officeart/2005/8/layout/orgChart1"/>
    <dgm:cxn modelId="{7B9B7415-9FDC-40E3-967F-5D78280DFCC6}" type="presOf" srcId="{DD404127-69C0-4859-84A7-0167777361FF}" destId="{4237EB44-93BE-4B7D-ABE6-26804AB03417}" srcOrd="0" destOrd="0" presId="urn:microsoft.com/office/officeart/2005/8/layout/orgChart1"/>
    <dgm:cxn modelId="{7C98A416-62BC-4778-9B9C-6C3EBDFAF3D0}" type="presOf" srcId="{66D354CE-B062-478E-8D2D-8AB60652E038}" destId="{134E5BAB-958A-4DFC-AE5A-D44A88BF3FA9}" srcOrd="1" destOrd="0" presId="urn:microsoft.com/office/officeart/2005/8/layout/orgChart1"/>
    <dgm:cxn modelId="{B0E8491B-6126-4208-A120-393E7A0F731D}" type="presOf" srcId="{051AD595-768B-46C6-B3BD-7B3B2B183D0B}" destId="{A835DDD5-D4B1-4864-8C2E-2C9D7E127894}" srcOrd="0" destOrd="0" presId="urn:microsoft.com/office/officeart/2005/8/layout/orgChart1"/>
    <dgm:cxn modelId="{54D1C11F-ACA3-4448-BFF7-294319717394}" type="presOf" srcId="{011FFF80-0D4C-439C-A23E-005D1D8D2158}" destId="{10C440C9-B8D1-45E3-9748-87B67CE01CC1}" srcOrd="1" destOrd="0" presId="urn:microsoft.com/office/officeart/2005/8/layout/orgChart1"/>
    <dgm:cxn modelId="{E358E320-06BE-418C-A822-28C63D031F81}" type="presOf" srcId="{F2143CFC-0A7C-4CDC-9AF3-1E94D405436E}" destId="{96576A62-668E-4846-9AF6-FD8F8B78550C}" srcOrd="1" destOrd="0" presId="urn:microsoft.com/office/officeart/2005/8/layout/orgChart1"/>
    <dgm:cxn modelId="{43AABC2B-8AFB-48FB-851B-585828E41940}" type="presOf" srcId="{65FC59F1-D436-44EC-A55E-EEE38E649090}" destId="{1CAB5C5E-196D-4C20-AFE6-D7D63DD8A9A7}" srcOrd="0" destOrd="0" presId="urn:microsoft.com/office/officeart/2005/8/layout/orgChart1"/>
    <dgm:cxn modelId="{2069C733-C076-4889-B7F9-148FBADA8634}" type="presOf" srcId="{60D8915E-2FAE-4CA0-9BE2-82CB58EFCE04}" destId="{FBFE1F52-3A68-45D5-9A3F-9B19826166AC}" srcOrd="0" destOrd="0" presId="urn:microsoft.com/office/officeart/2005/8/layout/orgChart1"/>
    <dgm:cxn modelId="{9E33DD5B-68B1-4E3D-85F3-4AD11AC00BA6}" type="presOf" srcId="{26A08BAE-3C65-4964-BB4E-40AD48C2FB84}" destId="{071F30FF-2503-4D80-924A-F660D2DEA3E3}" srcOrd="1" destOrd="0" presId="urn:microsoft.com/office/officeart/2005/8/layout/orgChart1"/>
    <dgm:cxn modelId="{D9FB4360-915C-428A-831D-141B5A7D62AF}" type="presOf" srcId="{EF651DD0-A5CA-4B95-84B3-CDC79D6CB67C}" destId="{F704D12A-145E-4DC2-A18F-C4B6298143F2}" srcOrd="0" destOrd="0" presId="urn:microsoft.com/office/officeart/2005/8/layout/orgChart1"/>
    <dgm:cxn modelId="{22D88561-B0D6-42F2-889D-A2E3746DC12E}" type="presOf" srcId="{28D26844-3DED-43C7-A7C4-DCEC6C904908}" destId="{F6D65AFD-E2C2-4E97-A72E-57D3E8E55472}" srcOrd="0" destOrd="0" presId="urn:microsoft.com/office/officeart/2005/8/layout/orgChart1"/>
    <dgm:cxn modelId="{0D8EB765-DA5F-47C5-BE00-79581C608E1E}" srcId="{26A08BAE-3C65-4964-BB4E-40AD48C2FB84}" destId="{011FFF80-0D4C-439C-A23E-005D1D8D2158}" srcOrd="0" destOrd="0" parTransId="{2848ACD5-3DD4-4C17-9E09-47F50DF43BFB}" sibTransId="{E86E239C-A365-4BC8-B63C-4305FCC541C5}"/>
    <dgm:cxn modelId="{0009FB48-BD94-4F88-913F-7DD9059968B6}" srcId="{26A08BAE-3C65-4964-BB4E-40AD48C2FB84}" destId="{F2143CFC-0A7C-4CDC-9AF3-1E94D405436E}" srcOrd="2" destOrd="0" parTransId="{984186EE-D94A-4043-A334-239EACEC5B8F}" sibTransId="{E0B799A7-4A2D-4FDC-8B02-8D83B3322B2B}"/>
    <dgm:cxn modelId="{F2493769-D33B-4B2F-BB36-3007ECEC4FCE}" type="presOf" srcId="{444A1D3F-06EE-4FF8-8821-8A97D0DD0384}" destId="{F7B2597B-CCD3-42A3-8685-4214C4D1B2B2}" srcOrd="0" destOrd="0" presId="urn:microsoft.com/office/officeart/2005/8/layout/orgChart1"/>
    <dgm:cxn modelId="{EAD4E569-7119-4018-BD4C-A0114320C147}" type="presOf" srcId="{12C8BEC6-6B18-45D6-95D9-2D3DD6BCFA5F}" destId="{D005B59D-C377-439A-AB64-AA992E63EF73}" srcOrd="0" destOrd="0" presId="urn:microsoft.com/office/officeart/2005/8/layout/orgChart1"/>
    <dgm:cxn modelId="{FE10204E-8323-4763-8516-E13CA3A58B2F}" type="presOf" srcId="{26A08BAE-3C65-4964-BB4E-40AD48C2FB84}" destId="{096EB70A-60E6-4A82-A64E-6356AAD1E465}" srcOrd="0" destOrd="0" presId="urn:microsoft.com/office/officeart/2005/8/layout/orgChart1"/>
    <dgm:cxn modelId="{1384DE74-89CA-4188-AE84-A98C8563153D}" type="presOf" srcId="{011FFF80-0D4C-439C-A23E-005D1D8D2158}" destId="{7F097375-134A-4ED8-B2EB-125E0792EDD8}" srcOrd="0" destOrd="0" presId="urn:microsoft.com/office/officeart/2005/8/layout/orgChart1"/>
    <dgm:cxn modelId="{F8ABE158-FACF-4268-85EA-98825ED15120}" type="presOf" srcId="{2230AB4E-4DDD-4077-9E20-AE0A4F44BE0A}" destId="{32E7CD07-A252-46A2-AE6C-190404AAB3AE}" srcOrd="0" destOrd="0" presId="urn:microsoft.com/office/officeart/2005/8/layout/orgChart1"/>
    <dgm:cxn modelId="{8DDECD5A-3E8C-42F1-8727-28978FF0593A}" type="presOf" srcId="{50209F93-05DF-47A6-B99A-CA3866A1597F}" destId="{B0BDA196-C92E-473E-9AA8-D6113C685FC1}" srcOrd="1" destOrd="0" presId="urn:microsoft.com/office/officeart/2005/8/layout/orgChart1"/>
    <dgm:cxn modelId="{299EE481-E104-475F-A031-FB07ED0BDCB6}" srcId="{66D354CE-B062-478E-8D2D-8AB60652E038}" destId="{DD404127-69C0-4859-84A7-0167777361FF}" srcOrd="1" destOrd="0" parTransId="{051AD595-768B-46C6-B3BD-7B3B2B183D0B}" sibTransId="{AAE36A31-0645-49EA-873C-8E1DF0AE4EFE}"/>
    <dgm:cxn modelId="{8A2EDE8C-B983-45FE-852F-84F2E4018CC2}" type="presOf" srcId="{DD404127-69C0-4859-84A7-0167777361FF}" destId="{75A7D43D-F160-4F29-94E3-683AEC96AB76}" srcOrd="1" destOrd="0" presId="urn:microsoft.com/office/officeart/2005/8/layout/orgChart1"/>
    <dgm:cxn modelId="{B979379A-077F-46BE-9BBE-8210075697E7}" srcId="{26A08BAE-3C65-4964-BB4E-40AD48C2FB84}" destId="{60D8915E-2FAE-4CA0-9BE2-82CB58EFCE04}" srcOrd="1" destOrd="0" parTransId="{65FC59F1-D436-44EC-A55E-EEE38E649090}" sibTransId="{38017CF3-03E3-472C-82D4-F12D77FA8EAB}"/>
    <dgm:cxn modelId="{B9C7FFA8-C81C-4D98-9E32-F4C8D33CBB9C}" srcId="{26A08BAE-3C65-4964-BB4E-40AD48C2FB84}" destId="{0EC4F626-7F42-448F-840B-7E4596AD5CFC}" srcOrd="3" destOrd="0" parTransId="{829FC26C-CED0-45DC-BE15-76861DBBEBF3}" sibTransId="{60A478E4-EEB8-4BDC-848D-92EB04A28BF4}"/>
    <dgm:cxn modelId="{F3C1A3B3-D1E7-49D2-9DA1-E77906A317B7}" srcId="{66D354CE-B062-478E-8D2D-8AB60652E038}" destId="{50209F93-05DF-47A6-B99A-CA3866A1597F}" srcOrd="2" destOrd="0" parTransId="{28D26844-3DED-43C7-A7C4-DCEC6C904908}" sibTransId="{63C92B13-E621-4E20-828F-14D8DDA8BEA8}"/>
    <dgm:cxn modelId="{DB781BB9-3A81-4228-9EF8-0A8479A3156B}" type="presOf" srcId="{2848ACD5-3DD4-4C17-9E09-47F50DF43BFB}" destId="{F773C8D3-939E-4B8C-B3E2-72A606EB29EE}" srcOrd="0" destOrd="0" presId="urn:microsoft.com/office/officeart/2005/8/layout/orgChart1"/>
    <dgm:cxn modelId="{7241F9C5-5FFC-40A6-93E8-43029CF8F011}" type="presOf" srcId="{0EC4F626-7F42-448F-840B-7E4596AD5CFC}" destId="{C52B70DC-D996-4CC7-8445-D47A2908060C}" srcOrd="0" destOrd="0" presId="urn:microsoft.com/office/officeart/2005/8/layout/orgChart1"/>
    <dgm:cxn modelId="{35E01DC6-E01E-42DF-8D84-9FA0442DC0D6}" type="presOf" srcId="{60D8915E-2FAE-4CA0-9BE2-82CB58EFCE04}" destId="{9684A291-3800-41FF-8947-D3839CFD3B62}" srcOrd="1" destOrd="0" presId="urn:microsoft.com/office/officeart/2005/8/layout/orgChart1"/>
    <dgm:cxn modelId="{52E1A1CB-4DB5-4C50-BFD9-E49914D376E4}" type="presOf" srcId="{444A1D3F-06EE-4FF8-8821-8A97D0DD0384}" destId="{7BC6D157-A288-493E-B1CE-1BA3A0741C29}" srcOrd="1" destOrd="0" presId="urn:microsoft.com/office/officeart/2005/8/layout/orgChart1"/>
    <dgm:cxn modelId="{7D9696CC-A2EC-4646-B40A-2FD778FD21D1}" type="presOf" srcId="{50209F93-05DF-47A6-B99A-CA3866A1597F}" destId="{40BB304F-D7E9-4A2C-B637-643C3D5A0B8F}" srcOrd="0" destOrd="0" presId="urn:microsoft.com/office/officeart/2005/8/layout/orgChart1"/>
    <dgm:cxn modelId="{1C62A9CF-C7AA-4ED7-8064-729336B65A15}" type="presOf" srcId="{66D354CE-B062-478E-8D2D-8AB60652E038}" destId="{5DF10CD0-F58A-4A7B-A97B-1229B14423F9}" srcOrd="0" destOrd="0" presId="urn:microsoft.com/office/officeart/2005/8/layout/orgChart1"/>
    <dgm:cxn modelId="{47D486DA-D5AF-4239-A0AF-24676291164E}" type="presOf" srcId="{0EC4F626-7F42-448F-840B-7E4596AD5CFC}" destId="{1A8EB205-0D19-412C-9056-44DFADDAB228}" srcOrd="1" destOrd="0" presId="urn:microsoft.com/office/officeart/2005/8/layout/orgChart1"/>
    <dgm:cxn modelId="{12456EDB-C3D9-45DB-82BC-6365ABD38806}" type="presOf" srcId="{829FC26C-CED0-45DC-BE15-76861DBBEBF3}" destId="{FCC2FA8D-F0D7-4C86-8FA8-62026C0953A9}" srcOrd="0" destOrd="0" presId="urn:microsoft.com/office/officeart/2005/8/layout/orgChart1"/>
    <dgm:cxn modelId="{4F582FDF-DB61-4F60-A464-A7731F95D62D}" type="presOf" srcId="{9211CA33-36D2-474D-860B-0E860CBCD1D1}" destId="{7DB709B2-8058-426E-AE16-E256281D7809}" srcOrd="0" destOrd="0" presId="urn:microsoft.com/office/officeart/2005/8/layout/orgChart1"/>
    <dgm:cxn modelId="{E802B8E2-7550-4939-AAB6-6C8916A43A57}" type="presOf" srcId="{F2143CFC-0A7C-4CDC-9AF3-1E94D405436E}" destId="{940B642E-60CF-4B52-8AF7-049A86BC96A3}" srcOrd="0" destOrd="0" presId="urn:microsoft.com/office/officeart/2005/8/layout/orgChart1"/>
    <dgm:cxn modelId="{4E7CCCF3-C5CA-4066-97DB-C1D67D4194E8}" srcId="{26A08BAE-3C65-4964-BB4E-40AD48C2FB84}" destId="{66D354CE-B062-478E-8D2D-8AB60652E038}" srcOrd="5" destOrd="0" parTransId="{2230AB4E-4DDD-4077-9E20-AE0A4F44BE0A}" sibTransId="{140ACDA7-DF2A-480D-A991-DE95C40E4360}"/>
    <dgm:cxn modelId="{FBDC26F5-355C-46E4-B863-30767B7F15DB}" srcId="{26A08BAE-3C65-4964-BB4E-40AD48C2FB84}" destId="{444A1D3F-06EE-4FF8-8821-8A97D0DD0384}" srcOrd="4" destOrd="0" parTransId="{12C8BEC6-6B18-45D6-95D9-2D3DD6BCFA5F}" sibTransId="{94FDCC96-6144-484D-A881-005B1646367F}"/>
    <dgm:cxn modelId="{903C42FB-BE74-4A67-9EFC-3A4A1264782B}" srcId="{66D354CE-B062-478E-8D2D-8AB60652E038}" destId="{9211CA33-36D2-474D-860B-0E860CBCD1D1}" srcOrd="0" destOrd="0" parTransId="{EF651DD0-A5CA-4B95-84B3-CDC79D6CB67C}" sibTransId="{16A1523F-A7C5-47C6-B2FC-C36D977776BB}"/>
    <dgm:cxn modelId="{25811CFD-DB54-4F5E-B161-91D9D6384142}" srcId="{3E69F28D-38D8-4604-9D46-C8112B95AD93}" destId="{26A08BAE-3C65-4964-BB4E-40AD48C2FB84}" srcOrd="0" destOrd="0" parTransId="{A1CCAF7F-C059-487B-AC6D-FC64ABA4B936}" sibTransId="{ED513BC8-D936-42F4-9598-D586E9FD49E9}"/>
    <dgm:cxn modelId="{D5341DFD-E4AB-4B91-9CAB-0616F56DF210}" type="presOf" srcId="{9211CA33-36D2-474D-860B-0E860CBCD1D1}" destId="{2B736DDC-1B35-4D37-A2AE-795EE169EEB7}" srcOrd="1" destOrd="0" presId="urn:microsoft.com/office/officeart/2005/8/layout/orgChart1"/>
    <dgm:cxn modelId="{9AA418C5-7A8B-4EBA-B922-38924351B675}" type="presParOf" srcId="{62226709-9A82-49FB-92A9-F6D202F958EA}" destId="{27B44FB6-6FD2-4DEF-A4DE-6B73FFF64B1F}" srcOrd="0" destOrd="0" presId="urn:microsoft.com/office/officeart/2005/8/layout/orgChart1"/>
    <dgm:cxn modelId="{2C79E5CB-4EF7-4665-8970-48240917B8A5}" type="presParOf" srcId="{27B44FB6-6FD2-4DEF-A4DE-6B73FFF64B1F}" destId="{4FE3D3AA-6796-47F2-A7BF-EA02C759D398}" srcOrd="0" destOrd="0" presId="urn:microsoft.com/office/officeart/2005/8/layout/orgChart1"/>
    <dgm:cxn modelId="{6830133E-08EE-45E3-ACA8-028D9F26CCD1}" type="presParOf" srcId="{4FE3D3AA-6796-47F2-A7BF-EA02C759D398}" destId="{096EB70A-60E6-4A82-A64E-6356AAD1E465}" srcOrd="0" destOrd="0" presId="urn:microsoft.com/office/officeart/2005/8/layout/orgChart1"/>
    <dgm:cxn modelId="{470168F8-C4F6-4091-B873-8BC6F7DDE0C0}" type="presParOf" srcId="{4FE3D3AA-6796-47F2-A7BF-EA02C759D398}" destId="{071F30FF-2503-4D80-924A-F660D2DEA3E3}" srcOrd="1" destOrd="0" presId="urn:microsoft.com/office/officeart/2005/8/layout/orgChart1"/>
    <dgm:cxn modelId="{F50F3D16-76C7-4888-89F5-C2A05D3C3D5A}" type="presParOf" srcId="{27B44FB6-6FD2-4DEF-A4DE-6B73FFF64B1F}" destId="{D88A62C4-6282-4AAE-A861-98E85BD3EA15}" srcOrd="1" destOrd="0" presId="urn:microsoft.com/office/officeart/2005/8/layout/orgChart1"/>
    <dgm:cxn modelId="{010FBFA0-24B6-4CDE-BB33-8D5F1BFAB21A}" type="presParOf" srcId="{D88A62C4-6282-4AAE-A861-98E85BD3EA15}" destId="{F773C8D3-939E-4B8C-B3E2-72A606EB29EE}" srcOrd="0" destOrd="0" presId="urn:microsoft.com/office/officeart/2005/8/layout/orgChart1"/>
    <dgm:cxn modelId="{B6006F8C-F9CE-4D15-8F48-987A37600E41}" type="presParOf" srcId="{D88A62C4-6282-4AAE-A861-98E85BD3EA15}" destId="{68A2EB0C-2C13-434C-BA00-7361E41E8E66}" srcOrd="1" destOrd="0" presId="urn:microsoft.com/office/officeart/2005/8/layout/orgChart1"/>
    <dgm:cxn modelId="{ABFE9857-241F-4C3D-8AC5-D7BC8A05FDD7}" type="presParOf" srcId="{68A2EB0C-2C13-434C-BA00-7361E41E8E66}" destId="{B3AEF82D-9730-4CF7-9695-EA3EA9A212DC}" srcOrd="0" destOrd="0" presId="urn:microsoft.com/office/officeart/2005/8/layout/orgChart1"/>
    <dgm:cxn modelId="{9404BF45-D1C1-493E-ABDA-183560122580}" type="presParOf" srcId="{B3AEF82D-9730-4CF7-9695-EA3EA9A212DC}" destId="{7F097375-134A-4ED8-B2EB-125E0792EDD8}" srcOrd="0" destOrd="0" presId="urn:microsoft.com/office/officeart/2005/8/layout/orgChart1"/>
    <dgm:cxn modelId="{6FAA97F0-EA1F-4306-9B07-F497E72BB2A2}" type="presParOf" srcId="{B3AEF82D-9730-4CF7-9695-EA3EA9A212DC}" destId="{10C440C9-B8D1-45E3-9748-87B67CE01CC1}" srcOrd="1" destOrd="0" presId="urn:microsoft.com/office/officeart/2005/8/layout/orgChart1"/>
    <dgm:cxn modelId="{2332CB3A-4E36-4705-8E44-706CB9659F2A}" type="presParOf" srcId="{68A2EB0C-2C13-434C-BA00-7361E41E8E66}" destId="{29D0C275-133F-4620-A15F-729E0F69FD07}" srcOrd="1" destOrd="0" presId="urn:microsoft.com/office/officeart/2005/8/layout/orgChart1"/>
    <dgm:cxn modelId="{8133D024-3202-4C96-90FB-89BE45AB4469}" type="presParOf" srcId="{68A2EB0C-2C13-434C-BA00-7361E41E8E66}" destId="{ACEF19FB-6F0F-4008-BCF9-5A85E393DB1F}" srcOrd="2" destOrd="0" presId="urn:microsoft.com/office/officeart/2005/8/layout/orgChart1"/>
    <dgm:cxn modelId="{48734F98-6C7D-4FD0-9A1C-999F9F599439}" type="presParOf" srcId="{D88A62C4-6282-4AAE-A861-98E85BD3EA15}" destId="{1CAB5C5E-196D-4C20-AFE6-D7D63DD8A9A7}" srcOrd="2" destOrd="0" presId="urn:microsoft.com/office/officeart/2005/8/layout/orgChart1"/>
    <dgm:cxn modelId="{72E3C29F-6ECD-4DF3-8349-D1DFA92D5C4C}" type="presParOf" srcId="{D88A62C4-6282-4AAE-A861-98E85BD3EA15}" destId="{27C34A18-7E0F-4C42-874B-21B9B371344A}" srcOrd="3" destOrd="0" presId="urn:microsoft.com/office/officeart/2005/8/layout/orgChart1"/>
    <dgm:cxn modelId="{0775E98F-CCFB-4EAF-A24E-AA1678EDD632}" type="presParOf" srcId="{27C34A18-7E0F-4C42-874B-21B9B371344A}" destId="{8129E314-F87A-404C-BC02-1D9FAE005FA2}" srcOrd="0" destOrd="0" presId="urn:microsoft.com/office/officeart/2005/8/layout/orgChart1"/>
    <dgm:cxn modelId="{445BD7B2-0265-4F6A-B21D-3F5D4E123BEC}" type="presParOf" srcId="{8129E314-F87A-404C-BC02-1D9FAE005FA2}" destId="{FBFE1F52-3A68-45D5-9A3F-9B19826166AC}" srcOrd="0" destOrd="0" presId="urn:microsoft.com/office/officeart/2005/8/layout/orgChart1"/>
    <dgm:cxn modelId="{5FDBE1A9-8FE4-4CA3-BD54-31CFDF10C130}" type="presParOf" srcId="{8129E314-F87A-404C-BC02-1D9FAE005FA2}" destId="{9684A291-3800-41FF-8947-D3839CFD3B62}" srcOrd="1" destOrd="0" presId="urn:microsoft.com/office/officeart/2005/8/layout/orgChart1"/>
    <dgm:cxn modelId="{E4691544-E7B6-4111-AAC9-FEDC35A967D4}" type="presParOf" srcId="{27C34A18-7E0F-4C42-874B-21B9B371344A}" destId="{BB426CFE-4743-468E-A447-DD9320D9A111}" srcOrd="1" destOrd="0" presId="urn:microsoft.com/office/officeart/2005/8/layout/orgChart1"/>
    <dgm:cxn modelId="{B80E2793-0968-4E75-B250-D29260F9A7D6}" type="presParOf" srcId="{27C34A18-7E0F-4C42-874B-21B9B371344A}" destId="{E2F09372-EF12-49A3-ABEF-67CD7D3A8210}" srcOrd="2" destOrd="0" presId="urn:microsoft.com/office/officeart/2005/8/layout/orgChart1"/>
    <dgm:cxn modelId="{815B8CD6-5D69-4597-BAA7-58D5B2326BFE}" type="presParOf" srcId="{D88A62C4-6282-4AAE-A861-98E85BD3EA15}" destId="{3A02639A-DA36-4A05-8792-0E706C020C2B}" srcOrd="4" destOrd="0" presId="urn:microsoft.com/office/officeart/2005/8/layout/orgChart1"/>
    <dgm:cxn modelId="{DC65BDA6-F0B8-4301-ACA1-038B9544DD2D}" type="presParOf" srcId="{D88A62C4-6282-4AAE-A861-98E85BD3EA15}" destId="{FBB02E1A-91E4-4493-9F3B-C4B454101D22}" srcOrd="5" destOrd="0" presId="urn:microsoft.com/office/officeart/2005/8/layout/orgChart1"/>
    <dgm:cxn modelId="{A9FAFC5F-06EE-4A83-80EC-DD837171CB9D}" type="presParOf" srcId="{FBB02E1A-91E4-4493-9F3B-C4B454101D22}" destId="{979467A9-1A17-49E1-94C6-D5F873E76F63}" srcOrd="0" destOrd="0" presId="urn:microsoft.com/office/officeart/2005/8/layout/orgChart1"/>
    <dgm:cxn modelId="{7751DCC2-FE4F-450D-B890-AFBBBEC4DD87}" type="presParOf" srcId="{979467A9-1A17-49E1-94C6-D5F873E76F63}" destId="{940B642E-60CF-4B52-8AF7-049A86BC96A3}" srcOrd="0" destOrd="0" presId="urn:microsoft.com/office/officeart/2005/8/layout/orgChart1"/>
    <dgm:cxn modelId="{0CB81B6D-DEBC-446A-BA98-5E0AD5D4861F}" type="presParOf" srcId="{979467A9-1A17-49E1-94C6-D5F873E76F63}" destId="{96576A62-668E-4846-9AF6-FD8F8B78550C}" srcOrd="1" destOrd="0" presId="urn:microsoft.com/office/officeart/2005/8/layout/orgChart1"/>
    <dgm:cxn modelId="{A75CB855-3972-468C-9660-B64D67A4D8C9}" type="presParOf" srcId="{FBB02E1A-91E4-4493-9F3B-C4B454101D22}" destId="{E9F26CEB-DA4D-4670-BE54-EC63ABFA91AB}" srcOrd="1" destOrd="0" presId="urn:microsoft.com/office/officeart/2005/8/layout/orgChart1"/>
    <dgm:cxn modelId="{F7CD5987-1665-44EA-A104-1CFFFA6406FA}" type="presParOf" srcId="{FBB02E1A-91E4-4493-9F3B-C4B454101D22}" destId="{A998A29F-B7EB-4212-A3BA-ABC26929D63C}" srcOrd="2" destOrd="0" presId="urn:microsoft.com/office/officeart/2005/8/layout/orgChart1"/>
    <dgm:cxn modelId="{D803ABF7-0633-43B0-BBCB-98D84F3E0F94}" type="presParOf" srcId="{D88A62C4-6282-4AAE-A861-98E85BD3EA15}" destId="{FCC2FA8D-F0D7-4C86-8FA8-62026C0953A9}" srcOrd="6" destOrd="0" presId="urn:microsoft.com/office/officeart/2005/8/layout/orgChart1"/>
    <dgm:cxn modelId="{C59B5468-1CE6-416F-8B4D-9D7052243E35}" type="presParOf" srcId="{D88A62C4-6282-4AAE-A861-98E85BD3EA15}" destId="{F81E7342-89BD-48B8-9893-648267D91729}" srcOrd="7" destOrd="0" presId="urn:microsoft.com/office/officeart/2005/8/layout/orgChart1"/>
    <dgm:cxn modelId="{6073162F-75CC-48F7-80DF-820CBD91ADF4}" type="presParOf" srcId="{F81E7342-89BD-48B8-9893-648267D91729}" destId="{44512F0E-1F88-4B5F-B716-15440B39EEE8}" srcOrd="0" destOrd="0" presId="urn:microsoft.com/office/officeart/2005/8/layout/orgChart1"/>
    <dgm:cxn modelId="{C51AF48B-BD18-4E9C-8DA6-CEAB0FB3324A}" type="presParOf" srcId="{44512F0E-1F88-4B5F-B716-15440B39EEE8}" destId="{C52B70DC-D996-4CC7-8445-D47A2908060C}" srcOrd="0" destOrd="0" presId="urn:microsoft.com/office/officeart/2005/8/layout/orgChart1"/>
    <dgm:cxn modelId="{652D6CFC-9767-43BB-B6B3-12D81F0C5B7D}" type="presParOf" srcId="{44512F0E-1F88-4B5F-B716-15440B39EEE8}" destId="{1A8EB205-0D19-412C-9056-44DFADDAB228}" srcOrd="1" destOrd="0" presId="urn:microsoft.com/office/officeart/2005/8/layout/orgChart1"/>
    <dgm:cxn modelId="{26D76BDF-6E04-40F0-B516-1902501E6401}" type="presParOf" srcId="{F81E7342-89BD-48B8-9893-648267D91729}" destId="{7C0FA294-3417-4D2F-8F16-4E924F6C422B}" srcOrd="1" destOrd="0" presId="urn:microsoft.com/office/officeart/2005/8/layout/orgChart1"/>
    <dgm:cxn modelId="{D7FCDFE4-400B-4783-9012-4608CDB635CD}" type="presParOf" srcId="{F81E7342-89BD-48B8-9893-648267D91729}" destId="{F953AA96-CAFF-44B6-815A-FFE36F71D547}" srcOrd="2" destOrd="0" presId="urn:microsoft.com/office/officeart/2005/8/layout/orgChart1"/>
    <dgm:cxn modelId="{903ECC1A-B5CF-4628-B002-790D95441F68}" type="presParOf" srcId="{D88A62C4-6282-4AAE-A861-98E85BD3EA15}" destId="{D005B59D-C377-439A-AB64-AA992E63EF73}" srcOrd="8" destOrd="0" presId="urn:microsoft.com/office/officeart/2005/8/layout/orgChart1"/>
    <dgm:cxn modelId="{964CE3E4-DA87-4603-9364-61588D965601}" type="presParOf" srcId="{D88A62C4-6282-4AAE-A861-98E85BD3EA15}" destId="{91971687-0330-4DC1-B92F-8D7A829E5175}" srcOrd="9" destOrd="0" presId="urn:microsoft.com/office/officeart/2005/8/layout/orgChart1"/>
    <dgm:cxn modelId="{EEAF711E-DA94-45B9-9B15-0F6B59BF36E5}" type="presParOf" srcId="{91971687-0330-4DC1-B92F-8D7A829E5175}" destId="{FF9D5061-0268-4685-B837-4E3DDCE099DB}" srcOrd="0" destOrd="0" presId="urn:microsoft.com/office/officeart/2005/8/layout/orgChart1"/>
    <dgm:cxn modelId="{8C2ACBEE-A7C8-41F2-B188-E220D4FF347A}" type="presParOf" srcId="{FF9D5061-0268-4685-B837-4E3DDCE099DB}" destId="{F7B2597B-CCD3-42A3-8685-4214C4D1B2B2}" srcOrd="0" destOrd="0" presId="urn:microsoft.com/office/officeart/2005/8/layout/orgChart1"/>
    <dgm:cxn modelId="{68228D17-FD54-405B-976C-D591366BED7C}" type="presParOf" srcId="{FF9D5061-0268-4685-B837-4E3DDCE099DB}" destId="{7BC6D157-A288-493E-B1CE-1BA3A0741C29}" srcOrd="1" destOrd="0" presId="urn:microsoft.com/office/officeart/2005/8/layout/orgChart1"/>
    <dgm:cxn modelId="{02C52D7C-A39A-44AF-AB61-55E07F6CE68D}" type="presParOf" srcId="{91971687-0330-4DC1-B92F-8D7A829E5175}" destId="{88C8143B-C794-4656-A6CB-7C7271E8A90D}" srcOrd="1" destOrd="0" presId="urn:microsoft.com/office/officeart/2005/8/layout/orgChart1"/>
    <dgm:cxn modelId="{11503DC1-253F-4633-B7A0-4E22F0F8A8BA}" type="presParOf" srcId="{91971687-0330-4DC1-B92F-8D7A829E5175}" destId="{6890BC32-E458-464D-8288-4444C31F8625}" srcOrd="2" destOrd="0" presId="urn:microsoft.com/office/officeart/2005/8/layout/orgChart1"/>
    <dgm:cxn modelId="{EC74E31F-239B-40C5-B01F-5D17A23F9335}" type="presParOf" srcId="{D88A62C4-6282-4AAE-A861-98E85BD3EA15}" destId="{32E7CD07-A252-46A2-AE6C-190404AAB3AE}" srcOrd="10" destOrd="0" presId="urn:microsoft.com/office/officeart/2005/8/layout/orgChart1"/>
    <dgm:cxn modelId="{28BD47BA-C9F2-4B55-99EC-D8C38F645EC8}" type="presParOf" srcId="{D88A62C4-6282-4AAE-A861-98E85BD3EA15}" destId="{51E7A2C6-7E34-4EC9-86C2-4C8BE1BFE10F}" srcOrd="11" destOrd="0" presId="urn:microsoft.com/office/officeart/2005/8/layout/orgChart1"/>
    <dgm:cxn modelId="{5FCF41F6-235D-4CB5-8E7B-6782576E97AE}" type="presParOf" srcId="{51E7A2C6-7E34-4EC9-86C2-4C8BE1BFE10F}" destId="{CF0ED348-B033-40C7-A8CE-3874341EB5F0}" srcOrd="0" destOrd="0" presId="urn:microsoft.com/office/officeart/2005/8/layout/orgChart1"/>
    <dgm:cxn modelId="{C85C9138-5C14-4213-A363-8A1D4A2B460F}" type="presParOf" srcId="{CF0ED348-B033-40C7-A8CE-3874341EB5F0}" destId="{5DF10CD0-F58A-4A7B-A97B-1229B14423F9}" srcOrd="0" destOrd="0" presId="urn:microsoft.com/office/officeart/2005/8/layout/orgChart1"/>
    <dgm:cxn modelId="{16EA78C4-F75D-4EE0-ADC0-66A3D53143A5}" type="presParOf" srcId="{CF0ED348-B033-40C7-A8CE-3874341EB5F0}" destId="{134E5BAB-958A-4DFC-AE5A-D44A88BF3FA9}" srcOrd="1" destOrd="0" presId="urn:microsoft.com/office/officeart/2005/8/layout/orgChart1"/>
    <dgm:cxn modelId="{7E6A3954-4F5B-45D1-BBE7-7473C5149CFC}" type="presParOf" srcId="{51E7A2C6-7E34-4EC9-86C2-4C8BE1BFE10F}" destId="{DB39E882-2D07-4AB6-B64D-B996BDF3BA9C}" srcOrd="1" destOrd="0" presId="urn:microsoft.com/office/officeart/2005/8/layout/orgChart1"/>
    <dgm:cxn modelId="{BBE9B475-AFA2-474E-893C-487FBB3E726B}" type="presParOf" srcId="{DB39E882-2D07-4AB6-B64D-B996BDF3BA9C}" destId="{F704D12A-145E-4DC2-A18F-C4B6298143F2}" srcOrd="0" destOrd="0" presId="urn:microsoft.com/office/officeart/2005/8/layout/orgChart1"/>
    <dgm:cxn modelId="{9A0D99C7-7E78-4ACE-BB41-817336EB080A}" type="presParOf" srcId="{DB39E882-2D07-4AB6-B64D-B996BDF3BA9C}" destId="{6ADEA79B-FDD0-42F8-B0C5-7F8E27168194}" srcOrd="1" destOrd="0" presId="urn:microsoft.com/office/officeart/2005/8/layout/orgChart1"/>
    <dgm:cxn modelId="{24EC92B2-426F-4AE2-8466-53939F99AAAF}" type="presParOf" srcId="{6ADEA79B-FDD0-42F8-B0C5-7F8E27168194}" destId="{A4DEA0E4-AD77-4E47-806C-6FEEA54A9CC8}" srcOrd="0" destOrd="0" presId="urn:microsoft.com/office/officeart/2005/8/layout/orgChart1"/>
    <dgm:cxn modelId="{E5A21A7F-A21E-4C94-A3FF-66DA4D02ACCA}" type="presParOf" srcId="{A4DEA0E4-AD77-4E47-806C-6FEEA54A9CC8}" destId="{7DB709B2-8058-426E-AE16-E256281D7809}" srcOrd="0" destOrd="0" presId="urn:microsoft.com/office/officeart/2005/8/layout/orgChart1"/>
    <dgm:cxn modelId="{7DB25479-BD46-4511-B7E7-D2D84B62987D}" type="presParOf" srcId="{A4DEA0E4-AD77-4E47-806C-6FEEA54A9CC8}" destId="{2B736DDC-1B35-4D37-A2AE-795EE169EEB7}" srcOrd="1" destOrd="0" presId="urn:microsoft.com/office/officeart/2005/8/layout/orgChart1"/>
    <dgm:cxn modelId="{AD8E1312-4D41-4287-9882-D44BDD323822}" type="presParOf" srcId="{6ADEA79B-FDD0-42F8-B0C5-7F8E27168194}" destId="{4EA41043-9F5E-4D0B-BF05-A877888C9D24}" srcOrd="1" destOrd="0" presId="urn:microsoft.com/office/officeart/2005/8/layout/orgChart1"/>
    <dgm:cxn modelId="{EDF0B653-93B3-454E-B53A-4A91807B41F5}" type="presParOf" srcId="{6ADEA79B-FDD0-42F8-B0C5-7F8E27168194}" destId="{C8B84804-EF9D-4FBB-8724-077A7A8E7D18}" srcOrd="2" destOrd="0" presId="urn:microsoft.com/office/officeart/2005/8/layout/orgChart1"/>
    <dgm:cxn modelId="{20F43817-5A1E-4280-BBF0-6EDD2945C5F8}" type="presParOf" srcId="{DB39E882-2D07-4AB6-B64D-B996BDF3BA9C}" destId="{A835DDD5-D4B1-4864-8C2E-2C9D7E127894}" srcOrd="2" destOrd="0" presId="urn:microsoft.com/office/officeart/2005/8/layout/orgChart1"/>
    <dgm:cxn modelId="{2741A6F9-70C5-43CE-B432-3615332E5950}" type="presParOf" srcId="{DB39E882-2D07-4AB6-B64D-B996BDF3BA9C}" destId="{E3DD115D-D556-477D-8D8D-422668BEE271}" srcOrd="3" destOrd="0" presId="urn:microsoft.com/office/officeart/2005/8/layout/orgChart1"/>
    <dgm:cxn modelId="{8C510D6E-CC0B-4A91-87AA-0ED1ACFEC09D}" type="presParOf" srcId="{E3DD115D-D556-477D-8D8D-422668BEE271}" destId="{14668CC6-7451-4A2D-AA84-68A8C13C5971}" srcOrd="0" destOrd="0" presId="urn:microsoft.com/office/officeart/2005/8/layout/orgChart1"/>
    <dgm:cxn modelId="{3B243E12-C51C-4C19-9A74-8E0F22DCF03B}" type="presParOf" srcId="{14668CC6-7451-4A2D-AA84-68A8C13C5971}" destId="{4237EB44-93BE-4B7D-ABE6-26804AB03417}" srcOrd="0" destOrd="0" presId="urn:microsoft.com/office/officeart/2005/8/layout/orgChart1"/>
    <dgm:cxn modelId="{7BE84506-096B-4E78-BBD4-21FED05FE1CD}" type="presParOf" srcId="{14668CC6-7451-4A2D-AA84-68A8C13C5971}" destId="{75A7D43D-F160-4F29-94E3-683AEC96AB76}" srcOrd="1" destOrd="0" presId="urn:microsoft.com/office/officeart/2005/8/layout/orgChart1"/>
    <dgm:cxn modelId="{B23CE6A4-6D4F-43C0-9E0B-2A0DAF6854E9}" type="presParOf" srcId="{E3DD115D-D556-477D-8D8D-422668BEE271}" destId="{AD5444E1-1F3B-434E-B671-065651B08E04}" srcOrd="1" destOrd="0" presId="urn:microsoft.com/office/officeart/2005/8/layout/orgChart1"/>
    <dgm:cxn modelId="{3657C1D7-9B8A-4264-A57D-8AFB9F7E53F5}" type="presParOf" srcId="{E3DD115D-D556-477D-8D8D-422668BEE271}" destId="{760253DD-340A-49F7-97F4-2D07C0BE1700}" srcOrd="2" destOrd="0" presId="urn:microsoft.com/office/officeart/2005/8/layout/orgChart1"/>
    <dgm:cxn modelId="{E09C151A-D687-4B4B-BB19-DE324D3DB97F}" type="presParOf" srcId="{DB39E882-2D07-4AB6-B64D-B996BDF3BA9C}" destId="{F6D65AFD-E2C2-4E97-A72E-57D3E8E55472}" srcOrd="4" destOrd="0" presId="urn:microsoft.com/office/officeart/2005/8/layout/orgChart1"/>
    <dgm:cxn modelId="{CB1A2BA3-B86C-4C48-9F0B-93B6B25B1941}" type="presParOf" srcId="{DB39E882-2D07-4AB6-B64D-B996BDF3BA9C}" destId="{598F4001-02A0-4EFB-82F3-46DE4EF0DC96}" srcOrd="5" destOrd="0" presId="urn:microsoft.com/office/officeart/2005/8/layout/orgChart1"/>
    <dgm:cxn modelId="{4E0F417B-0936-4507-BB74-0FE92276E245}" type="presParOf" srcId="{598F4001-02A0-4EFB-82F3-46DE4EF0DC96}" destId="{E02A0C1E-12D1-428E-9C3C-3E6277837107}" srcOrd="0" destOrd="0" presId="urn:microsoft.com/office/officeart/2005/8/layout/orgChart1"/>
    <dgm:cxn modelId="{B9764112-4D03-4372-8F95-BE9812FEA3B6}" type="presParOf" srcId="{E02A0C1E-12D1-428E-9C3C-3E6277837107}" destId="{40BB304F-D7E9-4A2C-B637-643C3D5A0B8F}" srcOrd="0" destOrd="0" presId="urn:microsoft.com/office/officeart/2005/8/layout/orgChart1"/>
    <dgm:cxn modelId="{CEAB59FE-8D7A-4723-BC70-E33E525E5C30}" type="presParOf" srcId="{E02A0C1E-12D1-428E-9C3C-3E6277837107}" destId="{B0BDA196-C92E-473E-9AA8-D6113C685FC1}" srcOrd="1" destOrd="0" presId="urn:microsoft.com/office/officeart/2005/8/layout/orgChart1"/>
    <dgm:cxn modelId="{673A95F4-5E35-4D71-A24D-0DEA5258E376}" type="presParOf" srcId="{598F4001-02A0-4EFB-82F3-46DE4EF0DC96}" destId="{8FBA24A1-E881-45D7-A7EB-AE2DE1369E33}" srcOrd="1" destOrd="0" presId="urn:microsoft.com/office/officeart/2005/8/layout/orgChart1"/>
    <dgm:cxn modelId="{A841B6A6-9F59-410F-8369-A02C3B3D6184}" type="presParOf" srcId="{598F4001-02A0-4EFB-82F3-46DE4EF0DC96}" destId="{A6C28E47-3537-43D8-B780-7484A219EACC}" srcOrd="2" destOrd="0" presId="urn:microsoft.com/office/officeart/2005/8/layout/orgChart1"/>
    <dgm:cxn modelId="{B1CD570E-17DD-4337-9AB3-4C3FE28CDEA1}" type="presParOf" srcId="{51E7A2C6-7E34-4EC9-86C2-4C8BE1BFE10F}" destId="{22F45C2F-4154-4A2B-90AC-B3396EE7BA84}" srcOrd="2" destOrd="0" presId="urn:microsoft.com/office/officeart/2005/8/layout/orgChart1"/>
    <dgm:cxn modelId="{B13DFC2A-FBFE-4778-B1C7-8D863C8AC87F}" type="presParOf" srcId="{27B44FB6-6FD2-4DEF-A4DE-6B73FFF64B1F}" destId="{63B866F7-D953-42C2-9FCE-9A8C9ABD44E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5ECC5B-BE76-4B93-B607-6DE2BC8CA4E7}" type="doc">
      <dgm:prSet loTypeId="urn:microsoft.com/office/officeart/2005/8/layout/orgChart1" loCatId="hierarchy" qsTypeId="urn:microsoft.com/office/officeart/2005/8/quickstyle/3d1" qsCatId="3D" csTypeId="urn:microsoft.com/office/officeart/2005/8/colors/accent3_2" csCatId="accent3" phldr="1"/>
      <dgm:spPr/>
      <dgm:t>
        <a:bodyPr/>
        <a:lstStyle/>
        <a:p>
          <a:endParaRPr lang="en-US"/>
        </a:p>
      </dgm:t>
    </dgm:pt>
    <dgm:pt modelId="{F694139A-26A6-4CD7-B93B-E4A25CB78BC1}">
      <dgm:prSet phldrT="[Text]" custT="1"/>
      <dgm:spPr/>
      <dgm:t>
        <a:bodyPr/>
        <a:lstStyle/>
        <a:p>
          <a:pPr algn="ctr"/>
          <a:r>
            <a:rPr lang="en-US" sz="1000" dirty="0">
              <a:solidFill>
                <a:schemeClr val="tx1"/>
              </a:solidFill>
            </a:rPr>
            <a:t>Captain</a:t>
          </a:r>
        </a:p>
        <a:p>
          <a:pPr algn="ctr"/>
          <a:r>
            <a:rPr lang="en-US" sz="1000" dirty="0">
              <a:solidFill>
                <a:schemeClr val="tx1"/>
              </a:solidFill>
            </a:rPr>
            <a:t>Mark Crouch</a:t>
          </a:r>
        </a:p>
        <a:p>
          <a:pPr algn="ctr"/>
          <a:r>
            <a:rPr lang="en-US" sz="1000" dirty="0">
              <a:solidFill>
                <a:schemeClr val="tx1"/>
              </a:solidFill>
            </a:rPr>
            <a:t>mcrouch@roanokecountyva.gov</a:t>
          </a:r>
          <a:r>
            <a:rPr lang="en-US" sz="1000" dirty="0">
              <a:solidFill>
                <a:schemeClr val="bg1"/>
              </a:solidFill>
            </a:rPr>
            <a:t>	</a:t>
          </a:r>
        </a:p>
      </dgm:t>
    </dgm:pt>
    <dgm:pt modelId="{F8B12DB4-1A17-43DF-8784-61E412600A58}" type="parTrans" cxnId="{9ADFE91B-5F00-484B-9D6E-83EE9D4A29C4}">
      <dgm:prSet/>
      <dgm:spPr/>
      <dgm:t>
        <a:bodyPr/>
        <a:lstStyle/>
        <a:p>
          <a:endParaRPr lang="en-US"/>
        </a:p>
      </dgm:t>
    </dgm:pt>
    <dgm:pt modelId="{9951420A-75CD-4384-9409-96AA5405F6D4}" type="sibTrans" cxnId="{9ADFE91B-5F00-484B-9D6E-83EE9D4A29C4}">
      <dgm:prSet/>
      <dgm:spPr/>
      <dgm:t>
        <a:bodyPr/>
        <a:lstStyle/>
        <a:p>
          <a:endParaRPr lang="en-US"/>
        </a:p>
      </dgm:t>
    </dgm:pt>
    <dgm:pt modelId="{8A495C7E-8EFE-43C3-8D58-13D38FFD28BD}">
      <dgm:prSet phldrT="[Text]"/>
      <dgm:spPr/>
      <dgm:t>
        <a:bodyPr/>
        <a:lstStyle/>
        <a:p>
          <a:r>
            <a:rPr lang="en-US" dirty="0">
              <a:solidFill>
                <a:schemeClr val="tx1"/>
              </a:solidFill>
            </a:rPr>
            <a:t>Lieutenant</a:t>
          </a:r>
        </a:p>
      </dgm:t>
    </dgm:pt>
    <dgm:pt modelId="{B7ED43A7-C697-4924-8826-F018E0D282A7}" type="parTrans" cxnId="{BEC6CDB6-A282-435A-9E4A-68D5E15D0628}">
      <dgm:prSet>
        <dgm:style>
          <a:lnRef idx="2">
            <a:schemeClr val="accent3"/>
          </a:lnRef>
          <a:fillRef idx="0">
            <a:schemeClr val="accent3"/>
          </a:fillRef>
          <a:effectRef idx="1">
            <a:schemeClr val="accent3"/>
          </a:effectRef>
          <a:fontRef idx="minor">
            <a:schemeClr val="tx1"/>
          </a:fontRef>
        </dgm:style>
      </dgm:prSet>
      <dgm:spPr/>
      <dgm:t>
        <a:bodyPr/>
        <a:lstStyle/>
        <a:p>
          <a:endParaRPr lang="en-US"/>
        </a:p>
      </dgm:t>
    </dgm:pt>
    <dgm:pt modelId="{6C23BA0C-15B9-4487-8CA7-EF0027DB2139}" type="sibTrans" cxnId="{BEC6CDB6-A282-435A-9E4A-68D5E15D0628}">
      <dgm:prSet/>
      <dgm:spPr/>
      <dgm:t>
        <a:bodyPr/>
        <a:lstStyle/>
        <a:p>
          <a:endParaRPr lang="en-US"/>
        </a:p>
      </dgm:t>
    </dgm:pt>
    <dgm:pt modelId="{45988D99-2D16-4A3B-8BB2-CCE0B396990A}">
      <dgm:prSet/>
      <dgm:spPr/>
      <dgm:t>
        <a:bodyPr/>
        <a:lstStyle/>
        <a:p>
          <a:r>
            <a:rPr lang="en-US" dirty="0">
              <a:solidFill>
                <a:schemeClr val="tx1"/>
              </a:solidFill>
            </a:rPr>
            <a:t>General District Court Sergeant</a:t>
          </a:r>
        </a:p>
      </dgm:t>
    </dgm:pt>
    <dgm:pt modelId="{3DD04228-9544-42B8-BB5E-116BA5B7E27C}" type="parTrans" cxnId="{C01984C8-C98E-4641-8641-76FA30809E67}">
      <dgm:prSet/>
      <dgm:spPr/>
      <dgm:t>
        <a:bodyPr/>
        <a:lstStyle/>
        <a:p>
          <a:endParaRPr lang="en-US"/>
        </a:p>
      </dgm:t>
    </dgm:pt>
    <dgm:pt modelId="{7F29F554-7BFF-40D3-A16E-E74D43D5FC47}" type="sibTrans" cxnId="{C01984C8-C98E-4641-8641-76FA30809E67}">
      <dgm:prSet/>
      <dgm:spPr/>
      <dgm:t>
        <a:bodyPr/>
        <a:lstStyle/>
        <a:p>
          <a:endParaRPr lang="en-US"/>
        </a:p>
      </dgm:t>
    </dgm:pt>
    <dgm:pt modelId="{98883165-7214-4D7A-84AB-7FF11CCDAE13}">
      <dgm:prSet/>
      <dgm:spPr/>
      <dgm:t>
        <a:bodyPr/>
        <a:lstStyle/>
        <a:p>
          <a:pPr algn="ctr"/>
          <a:endParaRPr lang="en-US" dirty="0">
            <a:solidFill>
              <a:schemeClr val="bg1"/>
            </a:solidFill>
          </a:endParaRPr>
        </a:p>
        <a:p>
          <a:pPr algn="ctr"/>
          <a:r>
            <a:rPr lang="en-US" dirty="0">
              <a:solidFill>
                <a:schemeClr val="tx1"/>
              </a:solidFill>
            </a:rPr>
            <a:t>Circuit Court Sergeant</a:t>
          </a:r>
        </a:p>
        <a:p>
          <a:pPr algn="ctr"/>
          <a:endParaRPr lang="en-US" dirty="0">
            <a:solidFill>
              <a:schemeClr val="bg1"/>
            </a:solidFill>
          </a:endParaRPr>
        </a:p>
      </dgm:t>
    </dgm:pt>
    <dgm:pt modelId="{57539344-2628-4C7C-901A-38DAFB9BAF1B}" type="parTrans" cxnId="{F08343DD-D8CF-49AC-A224-B8904ABA75F0}">
      <dgm:prSet/>
      <dgm:spPr/>
      <dgm:t>
        <a:bodyPr/>
        <a:lstStyle/>
        <a:p>
          <a:endParaRPr lang="en-US"/>
        </a:p>
      </dgm:t>
    </dgm:pt>
    <dgm:pt modelId="{39FFB193-CE9C-4DF1-A8FD-697616F61361}" type="sibTrans" cxnId="{F08343DD-D8CF-49AC-A224-B8904ABA75F0}">
      <dgm:prSet/>
      <dgm:spPr/>
      <dgm:t>
        <a:bodyPr/>
        <a:lstStyle/>
        <a:p>
          <a:endParaRPr lang="en-US"/>
        </a:p>
      </dgm:t>
    </dgm:pt>
    <dgm:pt modelId="{253F4B27-1445-476A-8576-4B4E6AD61627}">
      <dgm:prSet/>
      <dgm:spPr/>
      <dgm:t>
        <a:bodyPr/>
        <a:lstStyle/>
        <a:p>
          <a:r>
            <a:rPr lang="en-US" dirty="0">
              <a:solidFill>
                <a:schemeClr val="tx1"/>
              </a:solidFill>
            </a:rPr>
            <a:t>Administrative Sergeant</a:t>
          </a:r>
        </a:p>
      </dgm:t>
    </dgm:pt>
    <dgm:pt modelId="{87F0356E-2ED1-4518-A97F-3A99E66D06C0}" type="parTrans" cxnId="{EBB29055-1B52-4F12-AB96-30E643232BE3}">
      <dgm:prSet>
        <dgm:style>
          <a:lnRef idx="2">
            <a:schemeClr val="accent3"/>
          </a:lnRef>
          <a:fillRef idx="0">
            <a:schemeClr val="accent3"/>
          </a:fillRef>
          <a:effectRef idx="1">
            <a:schemeClr val="accent3"/>
          </a:effectRef>
          <a:fontRef idx="minor">
            <a:schemeClr val="tx1"/>
          </a:fontRef>
        </dgm:style>
      </dgm:prSet>
      <dgm:spPr/>
      <dgm:t>
        <a:bodyPr/>
        <a:lstStyle/>
        <a:p>
          <a:endParaRPr lang="en-US"/>
        </a:p>
      </dgm:t>
    </dgm:pt>
    <dgm:pt modelId="{D192B0DF-73CA-4EDB-B97A-E592572149CE}" type="sibTrans" cxnId="{EBB29055-1B52-4F12-AB96-30E643232BE3}">
      <dgm:prSet/>
      <dgm:spPr/>
      <dgm:t>
        <a:bodyPr/>
        <a:lstStyle/>
        <a:p>
          <a:endParaRPr lang="en-US"/>
        </a:p>
      </dgm:t>
    </dgm:pt>
    <dgm:pt modelId="{1178E4B4-04EE-450F-A0E5-BD028FF0FCBF}">
      <dgm:prSet/>
      <dgm:spPr/>
      <dgm:t>
        <a:bodyPr/>
        <a:lstStyle/>
        <a:p>
          <a:r>
            <a:rPr lang="en-US" dirty="0">
              <a:solidFill>
                <a:schemeClr val="tx1"/>
              </a:solidFill>
            </a:rPr>
            <a:t>Civil Process</a:t>
          </a:r>
        </a:p>
      </dgm:t>
    </dgm:pt>
    <dgm:pt modelId="{EDC26C20-9C8E-4EA6-B049-5505017065BE}" type="parTrans" cxnId="{53DBFC1B-E66B-4E9E-AFA0-C04EE824B1D9}">
      <dgm:prSet/>
      <dgm:spPr/>
      <dgm:t>
        <a:bodyPr/>
        <a:lstStyle/>
        <a:p>
          <a:endParaRPr lang="en-US"/>
        </a:p>
      </dgm:t>
    </dgm:pt>
    <dgm:pt modelId="{7681D6DE-3D0D-44EA-B63D-B07A19468232}" type="sibTrans" cxnId="{53DBFC1B-E66B-4E9E-AFA0-C04EE824B1D9}">
      <dgm:prSet/>
      <dgm:spPr/>
      <dgm:t>
        <a:bodyPr/>
        <a:lstStyle/>
        <a:p>
          <a:endParaRPr lang="en-US"/>
        </a:p>
      </dgm:t>
    </dgm:pt>
    <dgm:pt modelId="{97EF0645-FD6E-4B5F-A43B-04B272E4E978}" type="asst">
      <dgm:prSet/>
      <dgm:spPr/>
      <dgm:t>
        <a:bodyPr/>
        <a:lstStyle/>
        <a:p>
          <a:r>
            <a:rPr lang="en-US" dirty="0">
              <a:solidFill>
                <a:schemeClr val="tx1"/>
              </a:solidFill>
            </a:rPr>
            <a:t>Civil Process Clerk</a:t>
          </a:r>
        </a:p>
      </dgm:t>
    </dgm:pt>
    <dgm:pt modelId="{B940ED9D-5471-475D-8E96-357E6E09E2E3}" type="parTrans" cxnId="{156ADC01-4445-429E-9DCB-5C1B06264F96}">
      <dgm:prSet/>
      <dgm:spPr/>
      <dgm:t>
        <a:bodyPr/>
        <a:lstStyle/>
        <a:p>
          <a:endParaRPr lang="en-US"/>
        </a:p>
      </dgm:t>
    </dgm:pt>
    <dgm:pt modelId="{880FD0C0-235D-4DE3-A0D0-107248CE8F33}" type="sibTrans" cxnId="{156ADC01-4445-429E-9DCB-5C1B06264F96}">
      <dgm:prSet/>
      <dgm:spPr/>
      <dgm:t>
        <a:bodyPr/>
        <a:lstStyle/>
        <a:p>
          <a:endParaRPr lang="en-US"/>
        </a:p>
      </dgm:t>
    </dgm:pt>
    <dgm:pt modelId="{0C282DDA-65EC-4E8D-A680-1A407A0B74B1}">
      <dgm:prSet/>
      <dgm:spPr/>
      <dgm:t>
        <a:bodyPr/>
        <a:lstStyle/>
        <a:p>
          <a:r>
            <a:rPr lang="en-US" dirty="0">
              <a:solidFill>
                <a:schemeClr val="tx1"/>
              </a:solidFill>
            </a:rPr>
            <a:t>Juvenile Domestic Relations Court Sergeant </a:t>
          </a:r>
        </a:p>
      </dgm:t>
    </dgm:pt>
    <dgm:pt modelId="{AC978515-7833-48F1-88B9-89C1D816FE6C}" type="parTrans" cxnId="{5A9DF976-B5C1-41DA-BDA1-4A8BD20A6736}">
      <dgm:prSet/>
      <dgm:spPr/>
      <dgm:t>
        <a:bodyPr/>
        <a:lstStyle/>
        <a:p>
          <a:endParaRPr lang="en-US"/>
        </a:p>
      </dgm:t>
    </dgm:pt>
    <dgm:pt modelId="{4279CBD9-D90C-4103-BA8D-B96194E9091D}" type="sibTrans" cxnId="{5A9DF976-B5C1-41DA-BDA1-4A8BD20A6736}">
      <dgm:prSet/>
      <dgm:spPr/>
      <dgm:t>
        <a:bodyPr/>
        <a:lstStyle/>
        <a:p>
          <a:endParaRPr lang="en-US"/>
        </a:p>
      </dgm:t>
    </dgm:pt>
    <dgm:pt modelId="{7D85FC28-0013-41DC-A10E-F1C43F108F82}" type="pres">
      <dgm:prSet presAssocID="{C25ECC5B-BE76-4B93-B607-6DE2BC8CA4E7}" presName="hierChild1" presStyleCnt="0">
        <dgm:presLayoutVars>
          <dgm:orgChart val="1"/>
          <dgm:chPref val="1"/>
          <dgm:dir/>
          <dgm:animOne val="branch"/>
          <dgm:animLvl val="lvl"/>
          <dgm:resizeHandles/>
        </dgm:presLayoutVars>
      </dgm:prSet>
      <dgm:spPr/>
    </dgm:pt>
    <dgm:pt modelId="{CAD23348-F45F-4CD5-8702-0504EFA13E6C}" type="pres">
      <dgm:prSet presAssocID="{F694139A-26A6-4CD7-B93B-E4A25CB78BC1}" presName="hierRoot1" presStyleCnt="0">
        <dgm:presLayoutVars>
          <dgm:hierBranch val="init"/>
        </dgm:presLayoutVars>
      </dgm:prSet>
      <dgm:spPr/>
    </dgm:pt>
    <dgm:pt modelId="{F24501DC-B260-480B-987A-43765565C18C}" type="pres">
      <dgm:prSet presAssocID="{F694139A-26A6-4CD7-B93B-E4A25CB78BC1}" presName="rootComposite1" presStyleCnt="0"/>
      <dgm:spPr/>
    </dgm:pt>
    <dgm:pt modelId="{8D0360F8-BFFC-4C35-8B82-FAB662F327D9}" type="pres">
      <dgm:prSet presAssocID="{F694139A-26A6-4CD7-B93B-E4A25CB78BC1}" presName="rootText1" presStyleLbl="node0" presStyleIdx="0" presStyleCnt="1" custScaleX="200149" custScaleY="150455" custLinFactY="84983" custLinFactNeighborX="7530" custLinFactNeighborY="100000">
        <dgm:presLayoutVars>
          <dgm:chPref val="3"/>
        </dgm:presLayoutVars>
      </dgm:prSet>
      <dgm:spPr/>
    </dgm:pt>
    <dgm:pt modelId="{F817986A-E6C4-4BA6-B596-9A172D63CBF9}" type="pres">
      <dgm:prSet presAssocID="{F694139A-26A6-4CD7-B93B-E4A25CB78BC1}" presName="rootConnector1" presStyleLbl="node1" presStyleIdx="0" presStyleCnt="0"/>
      <dgm:spPr/>
    </dgm:pt>
    <dgm:pt modelId="{2A02593B-0A44-409B-BDC2-A1E46D39F4AA}" type="pres">
      <dgm:prSet presAssocID="{F694139A-26A6-4CD7-B93B-E4A25CB78BC1}" presName="hierChild2" presStyleCnt="0"/>
      <dgm:spPr/>
    </dgm:pt>
    <dgm:pt modelId="{8DB806B8-86CB-41EB-BD51-6789228E49F9}" type="pres">
      <dgm:prSet presAssocID="{B7ED43A7-C697-4924-8826-F018E0D282A7}" presName="Name37" presStyleLbl="parChTrans1D2" presStyleIdx="0" presStyleCnt="1"/>
      <dgm:spPr/>
    </dgm:pt>
    <dgm:pt modelId="{0E9E6B3A-B8A9-4646-A339-EE49F3E9E315}" type="pres">
      <dgm:prSet presAssocID="{8A495C7E-8EFE-43C3-8D58-13D38FFD28BD}" presName="hierRoot2" presStyleCnt="0">
        <dgm:presLayoutVars>
          <dgm:hierBranch val="init"/>
        </dgm:presLayoutVars>
      </dgm:prSet>
      <dgm:spPr/>
    </dgm:pt>
    <dgm:pt modelId="{2B919D2F-75E0-469C-972B-49141D9533A9}" type="pres">
      <dgm:prSet presAssocID="{8A495C7E-8EFE-43C3-8D58-13D38FFD28BD}" presName="rootComposite" presStyleCnt="0"/>
      <dgm:spPr/>
    </dgm:pt>
    <dgm:pt modelId="{5DE3B926-759E-4867-840E-4C24DB3A360A}" type="pres">
      <dgm:prSet presAssocID="{8A495C7E-8EFE-43C3-8D58-13D38FFD28BD}" presName="rootText" presStyleLbl="node2" presStyleIdx="0" presStyleCnt="1" custScaleX="131826" custScaleY="123206" custLinFactY="100000" custLinFactNeighborX="7530" custLinFactNeighborY="116557">
        <dgm:presLayoutVars>
          <dgm:chPref val="3"/>
        </dgm:presLayoutVars>
      </dgm:prSet>
      <dgm:spPr/>
    </dgm:pt>
    <dgm:pt modelId="{9155088F-8CD8-498A-AC33-6673A4D4E7FA}" type="pres">
      <dgm:prSet presAssocID="{8A495C7E-8EFE-43C3-8D58-13D38FFD28BD}" presName="rootConnector" presStyleLbl="node2" presStyleIdx="0" presStyleCnt="1"/>
      <dgm:spPr/>
    </dgm:pt>
    <dgm:pt modelId="{2C0E9801-3DB1-4DAB-B5CE-735A686BB861}" type="pres">
      <dgm:prSet presAssocID="{8A495C7E-8EFE-43C3-8D58-13D38FFD28BD}" presName="hierChild4" presStyleCnt="0"/>
      <dgm:spPr/>
    </dgm:pt>
    <dgm:pt modelId="{AA50AC20-D5CB-4E4E-8E5C-033E890250BD}" type="pres">
      <dgm:prSet presAssocID="{3DD04228-9544-42B8-BB5E-116BA5B7E27C}" presName="Name37" presStyleLbl="parChTrans1D3" presStyleIdx="0" presStyleCnt="5"/>
      <dgm:spPr/>
    </dgm:pt>
    <dgm:pt modelId="{AE9E6BF3-6621-432C-AD9E-AEEED22F505E}" type="pres">
      <dgm:prSet presAssocID="{45988D99-2D16-4A3B-8BB2-CCE0B396990A}" presName="hierRoot2" presStyleCnt="0">
        <dgm:presLayoutVars>
          <dgm:hierBranch val="init"/>
        </dgm:presLayoutVars>
      </dgm:prSet>
      <dgm:spPr/>
    </dgm:pt>
    <dgm:pt modelId="{9AAE2DA3-D164-49B7-B8FB-FD9EA9CE635E}" type="pres">
      <dgm:prSet presAssocID="{45988D99-2D16-4A3B-8BB2-CCE0B396990A}" presName="rootComposite" presStyleCnt="0"/>
      <dgm:spPr/>
    </dgm:pt>
    <dgm:pt modelId="{75659F90-81FF-42B8-9666-9598DE639139}" type="pres">
      <dgm:prSet presAssocID="{45988D99-2D16-4A3B-8BB2-CCE0B396990A}" presName="rootText" presStyleLbl="node3" presStyleIdx="0" presStyleCnt="4" custLinFactY="100000" custLinFactNeighborX="6905" custLinFactNeighborY="136116">
        <dgm:presLayoutVars>
          <dgm:chPref val="3"/>
        </dgm:presLayoutVars>
      </dgm:prSet>
      <dgm:spPr/>
    </dgm:pt>
    <dgm:pt modelId="{E3FABABD-A769-4A00-AE79-36813048CA80}" type="pres">
      <dgm:prSet presAssocID="{45988D99-2D16-4A3B-8BB2-CCE0B396990A}" presName="rootConnector" presStyleLbl="node3" presStyleIdx="0" presStyleCnt="4"/>
      <dgm:spPr/>
    </dgm:pt>
    <dgm:pt modelId="{B47A2B09-4C10-4F4A-B472-19A99CB63E40}" type="pres">
      <dgm:prSet presAssocID="{45988D99-2D16-4A3B-8BB2-CCE0B396990A}" presName="hierChild4" presStyleCnt="0"/>
      <dgm:spPr/>
    </dgm:pt>
    <dgm:pt modelId="{7E5E73DB-AF32-4B5C-A88D-F320D2027812}" type="pres">
      <dgm:prSet presAssocID="{45988D99-2D16-4A3B-8BB2-CCE0B396990A}" presName="hierChild5" presStyleCnt="0"/>
      <dgm:spPr/>
    </dgm:pt>
    <dgm:pt modelId="{374E6C03-B4D3-4E16-AA95-DEE8A3A22F11}" type="pres">
      <dgm:prSet presAssocID="{57539344-2628-4C7C-901A-38DAFB9BAF1B}" presName="Name37" presStyleLbl="parChTrans1D3" presStyleIdx="1" presStyleCnt="5"/>
      <dgm:spPr/>
    </dgm:pt>
    <dgm:pt modelId="{23702D22-6F3A-44BF-8DBB-64A51C955C9D}" type="pres">
      <dgm:prSet presAssocID="{98883165-7214-4D7A-84AB-7FF11CCDAE13}" presName="hierRoot2" presStyleCnt="0">
        <dgm:presLayoutVars>
          <dgm:hierBranch val="init"/>
        </dgm:presLayoutVars>
      </dgm:prSet>
      <dgm:spPr/>
    </dgm:pt>
    <dgm:pt modelId="{88CA4024-940E-459F-9F4D-CA841983D05B}" type="pres">
      <dgm:prSet presAssocID="{98883165-7214-4D7A-84AB-7FF11CCDAE13}" presName="rootComposite" presStyleCnt="0"/>
      <dgm:spPr/>
    </dgm:pt>
    <dgm:pt modelId="{00DE57F3-8EC2-4CC0-9830-71BC049A79B0}" type="pres">
      <dgm:prSet presAssocID="{98883165-7214-4D7A-84AB-7FF11CCDAE13}" presName="rootText" presStyleLbl="node3" presStyleIdx="1" presStyleCnt="4" custScaleY="98170" custLinFactY="100000" custLinFactNeighborX="9947" custLinFactNeighborY="136116">
        <dgm:presLayoutVars>
          <dgm:chPref val="3"/>
        </dgm:presLayoutVars>
      </dgm:prSet>
      <dgm:spPr/>
    </dgm:pt>
    <dgm:pt modelId="{85838937-1F4B-4C47-9774-37A1DA203B87}" type="pres">
      <dgm:prSet presAssocID="{98883165-7214-4D7A-84AB-7FF11CCDAE13}" presName="rootConnector" presStyleLbl="node3" presStyleIdx="1" presStyleCnt="4"/>
      <dgm:spPr/>
    </dgm:pt>
    <dgm:pt modelId="{D05D3DC5-56B4-4192-A9F4-E1487B4A32F3}" type="pres">
      <dgm:prSet presAssocID="{98883165-7214-4D7A-84AB-7FF11CCDAE13}" presName="hierChild4" presStyleCnt="0"/>
      <dgm:spPr/>
    </dgm:pt>
    <dgm:pt modelId="{E9DCA582-84DC-4D7B-A4DE-FD72A1B966E7}" type="pres">
      <dgm:prSet presAssocID="{98883165-7214-4D7A-84AB-7FF11CCDAE13}" presName="hierChild5" presStyleCnt="0"/>
      <dgm:spPr/>
    </dgm:pt>
    <dgm:pt modelId="{3041E87C-C168-4B93-9443-6C3812149A87}" type="pres">
      <dgm:prSet presAssocID="{AC978515-7833-48F1-88B9-89C1D816FE6C}" presName="Name37" presStyleLbl="parChTrans1D3" presStyleIdx="2" presStyleCnt="5"/>
      <dgm:spPr/>
    </dgm:pt>
    <dgm:pt modelId="{4598EED2-B977-4613-AB09-1B6A55A1F509}" type="pres">
      <dgm:prSet presAssocID="{0C282DDA-65EC-4E8D-A680-1A407A0B74B1}" presName="hierRoot2" presStyleCnt="0">
        <dgm:presLayoutVars>
          <dgm:hierBranch val="init"/>
        </dgm:presLayoutVars>
      </dgm:prSet>
      <dgm:spPr/>
    </dgm:pt>
    <dgm:pt modelId="{3727F00D-A5B7-4491-B4F3-74E7075213FD}" type="pres">
      <dgm:prSet presAssocID="{0C282DDA-65EC-4E8D-A680-1A407A0B74B1}" presName="rootComposite" presStyleCnt="0"/>
      <dgm:spPr/>
    </dgm:pt>
    <dgm:pt modelId="{BE8AE708-59DF-434C-9794-599D53433753}" type="pres">
      <dgm:prSet presAssocID="{0C282DDA-65EC-4E8D-A680-1A407A0B74B1}" presName="rootText" presStyleLbl="node3" presStyleIdx="2" presStyleCnt="4" custLinFactY="100000" custLinFactNeighborX="13085" custLinFactNeighborY="136116">
        <dgm:presLayoutVars>
          <dgm:chPref val="3"/>
        </dgm:presLayoutVars>
      </dgm:prSet>
      <dgm:spPr/>
    </dgm:pt>
    <dgm:pt modelId="{43D723B4-A013-41BB-B080-EE235C510CC0}" type="pres">
      <dgm:prSet presAssocID="{0C282DDA-65EC-4E8D-A680-1A407A0B74B1}" presName="rootConnector" presStyleLbl="node3" presStyleIdx="2" presStyleCnt="4"/>
      <dgm:spPr/>
    </dgm:pt>
    <dgm:pt modelId="{38DD4E53-2674-433C-8C0B-114806F67418}" type="pres">
      <dgm:prSet presAssocID="{0C282DDA-65EC-4E8D-A680-1A407A0B74B1}" presName="hierChild4" presStyleCnt="0"/>
      <dgm:spPr/>
    </dgm:pt>
    <dgm:pt modelId="{1EABD0D4-A419-4D45-8967-3B2DC7EA5959}" type="pres">
      <dgm:prSet presAssocID="{0C282DDA-65EC-4E8D-A680-1A407A0B74B1}" presName="hierChild5" presStyleCnt="0"/>
      <dgm:spPr/>
    </dgm:pt>
    <dgm:pt modelId="{33405F64-8646-48B4-BF4A-C1DA76DFD138}" type="pres">
      <dgm:prSet presAssocID="{87F0356E-2ED1-4518-A97F-3A99E66D06C0}" presName="Name37" presStyleLbl="parChTrans1D3" presStyleIdx="3" presStyleCnt="5"/>
      <dgm:spPr/>
    </dgm:pt>
    <dgm:pt modelId="{47A0A8EE-C91E-4777-B8B0-5E864FD4233B}" type="pres">
      <dgm:prSet presAssocID="{253F4B27-1445-476A-8576-4B4E6AD61627}" presName="hierRoot2" presStyleCnt="0">
        <dgm:presLayoutVars>
          <dgm:hierBranch val="init"/>
        </dgm:presLayoutVars>
      </dgm:prSet>
      <dgm:spPr/>
    </dgm:pt>
    <dgm:pt modelId="{B51A2AF2-AD5D-4655-9AA4-D2115E3619D9}" type="pres">
      <dgm:prSet presAssocID="{253F4B27-1445-476A-8576-4B4E6AD61627}" presName="rootComposite" presStyleCnt="0"/>
      <dgm:spPr/>
    </dgm:pt>
    <dgm:pt modelId="{8294F3E9-7DDE-4EEF-8A67-7C5EF102E0D4}" type="pres">
      <dgm:prSet presAssocID="{253F4B27-1445-476A-8576-4B4E6AD61627}" presName="rootText" presStyleLbl="node3" presStyleIdx="3" presStyleCnt="4" custLinFactY="100000" custLinFactNeighborX="12872" custLinFactNeighborY="136116">
        <dgm:presLayoutVars>
          <dgm:chPref val="3"/>
        </dgm:presLayoutVars>
      </dgm:prSet>
      <dgm:spPr/>
    </dgm:pt>
    <dgm:pt modelId="{1B7BE74A-7E2E-4315-938E-CDAD4F18AFDC}" type="pres">
      <dgm:prSet presAssocID="{253F4B27-1445-476A-8576-4B4E6AD61627}" presName="rootConnector" presStyleLbl="node3" presStyleIdx="3" presStyleCnt="4"/>
      <dgm:spPr/>
    </dgm:pt>
    <dgm:pt modelId="{7334923F-D377-4035-9F26-EAD46BC0D59E}" type="pres">
      <dgm:prSet presAssocID="{253F4B27-1445-476A-8576-4B4E6AD61627}" presName="hierChild4" presStyleCnt="0"/>
      <dgm:spPr/>
    </dgm:pt>
    <dgm:pt modelId="{D899E2CF-5B7C-4BB1-9BC3-E4508EE2730B}" type="pres">
      <dgm:prSet presAssocID="{EDC26C20-9C8E-4EA6-B049-5505017065BE}" presName="Name37" presStyleLbl="parChTrans1D4" presStyleIdx="0" presStyleCnt="1"/>
      <dgm:spPr/>
    </dgm:pt>
    <dgm:pt modelId="{71015D6F-A6F4-49CB-B8B3-AF9B494C58B3}" type="pres">
      <dgm:prSet presAssocID="{1178E4B4-04EE-450F-A0E5-BD028FF0FCBF}" presName="hierRoot2" presStyleCnt="0">
        <dgm:presLayoutVars>
          <dgm:hierBranch val="init"/>
        </dgm:presLayoutVars>
      </dgm:prSet>
      <dgm:spPr/>
    </dgm:pt>
    <dgm:pt modelId="{2206D8F4-9324-45B3-A3E1-778AE9DCC607}" type="pres">
      <dgm:prSet presAssocID="{1178E4B4-04EE-450F-A0E5-BD028FF0FCBF}" presName="rootComposite" presStyleCnt="0"/>
      <dgm:spPr/>
    </dgm:pt>
    <dgm:pt modelId="{7AFBF741-62FB-400C-BB31-846C4645E5A9}" type="pres">
      <dgm:prSet presAssocID="{1178E4B4-04EE-450F-A0E5-BD028FF0FCBF}" presName="rootText" presStyleLbl="node4" presStyleIdx="0" presStyleCnt="1" custLinFactY="100000" custLinFactNeighborX="-23351" custLinFactNeighborY="134944">
        <dgm:presLayoutVars>
          <dgm:chPref val="3"/>
        </dgm:presLayoutVars>
      </dgm:prSet>
      <dgm:spPr/>
    </dgm:pt>
    <dgm:pt modelId="{C20DEDA9-98D7-479C-85AD-7B90CB02A5A1}" type="pres">
      <dgm:prSet presAssocID="{1178E4B4-04EE-450F-A0E5-BD028FF0FCBF}" presName="rootConnector" presStyleLbl="node4" presStyleIdx="0" presStyleCnt="1"/>
      <dgm:spPr/>
    </dgm:pt>
    <dgm:pt modelId="{C3F0E23A-D320-40F4-A6D4-D884922400EF}" type="pres">
      <dgm:prSet presAssocID="{1178E4B4-04EE-450F-A0E5-BD028FF0FCBF}" presName="hierChild4" presStyleCnt="0"/>
      <dgm:spPr/>
    </dgm:pt>
    <dgm:pt modelId="{34471416-7D1B-41F7-B72F-94D9C10FD366}" type="pres">
      <dgm:prSet presAssocID="{1178E4B4-04EE-450F-A0E5-BD028FF0FCBF}" presName="hierChild5" presStyleCnt="0"/>
      <dgm:spPr/>
    </dgm:pt>
    <dgm:pt modelId="{4F3CA237-F7F3-4B33-B5A1-EBB174E8323F}" type="pres">
      <dgm:prSet presAssocID="{253F4B27-1445-476A-8576-4B4E6AD61627}" presName="hierChild5" presStyleCnt="0"/>
      <dgm:spPr/>
    </dgm:pt>
    <dgm:pt modelId="{928BFB25-930E-4E04-B0D6-D58F1725654C}" type="pres">
      <dgm:prSet presAssocID="{8A495C7E-8EFE-43C3-8D58-13D38FFD28BD}" presName="hierChild5" presStyleCnt="0"/>
      <dgm:spPr/>
    </dgm:pt>
    <dgm:pt modelId="{DCD1E8AE-E019-43F9-BF1A-5EC4BCB25982}" type="pres">
      <dgm:prSet presAssocID="{B940ED9D-5471-475D-8E96-357E6E09E2E3}" presName="Name111" presStyleLbl="parChTrans1D3" presStyleIdx="4" presStyleCnt="5"/>
      <dgm:spPr/>
    </dgm:pt>
    <dgm:pt modelId="{788452BA-1399-49ED-BC51-B2A65F0906C9}" type="pres">
      <dgm:prSet presAssocID="{97EF0645-FD6E-4B5F-A43B-04B272E4E978}" presName="hierRoot3" presStyleCnt="0">
        <dgm:presLayoutVars>
          <dgm:hierBranch val="init"/>
        </dgm:presLayoutVars>
      </dgm:prSet>
      <dgm:spPr/>
    </dgm:pt>
    <dgm:pt modelId="{E5482A54-5AB4-4B95-980E-3E254F901288}" type="pres">
      <dgm:prSet presAssocID="{97EF0645-FD6E-4B5F-A43B-04B272E4E978}" presName="rootComposite3" presStyleCnt="0"/>
      <dgm:spPr/>
    </dgm:pt>
    <dgm:pt modelId="{99C282E3-4F87-4FFE-A59D-D5477C4E2254}" type="pres">
      <dgm:prSet presAssocID="{97EF0645-FD6E-4B5F-A43B-04B272E4E978}" presName="rootText3" presStyleLbl="asst2" presStyleIdx="0" presStyleCnt="1" custScaleX="115648" custScaleY="94676" custLinFactY="100000" custLinFactNeighborX="637" custLinFactNeighborY="105595">
        <dgm:presLayoutVars>
          <dgm:chPref val="3"/>
        </dgm:presLayoutVars>
      </dgm:prSet>
      <dgm:spPr/>
    </dgm:pt>
    <dgm:pt modelId="{8153E3FD-0BC2-4B44-A505-46FA122CAC84}" type="pres">
      <dgm:prSet presAssocID="{97EF0645-FD6E-4B5F-A43B-04B272E4E978}" presName="rootConnector3" presStyleLbl="asst2" presStyleIdx="0" presStyleCnt="1"/>
      <dgm:spPr/>
    </dgm:pt>
    <dgm:pt modelId="{970F2DBE-13D2-4C38-AC0C-91243A205915}" type="pres">
      <dgm:prSet presAssocID="{97EF0645-FD6E-4B5F-A43B-04B272E4E978}" presName="hierChild6" presStyleCnt="0"/>
      <dgm:spPr/>
    </dgm:pt>
    <dgm:pt modelId="{9820B489-3E23-40F1-B7F1-1F4913A6553B}" type="pres">
      <dgm:prSet presAssocID="{97EF0645-FD6E-4B5F-A43B-04B272E4E978}" presName="hierChild7" presStyleCnt="0"/>
      <dgm:spPr/>
    </dgm:pt>
    <dgm:pt modelId="{6C919D04-2334-4868-9D0B-BDF0342FEEAE}" type="pres">
      <dgm:prSet presAssocID="{F694139A-26A6-4CD7-B93B-E4A25CB78BC1}" presName="hierChild3" presStyleCnt="0"/>
      <dgm:spPr/>
    </dgm:pt>
  </dgm:ptLst>
  <dgm:cxnLst>
    <dgm:cxn modelId="{F2596B01-D042-4279-8ED0-699364AF543A}" type="presOf" srcId="{57539344-2628-4C7C-901A-38DAFB9BAF1B}" destId="{374E6C03-B4D3-4E16-AA95-DEE8A3A22F11}" srcOrd="0" destOrd="0" presId="urn:microsoft.com/office/officeart/2005/8/layout/orgChart1"/>
    <dgm:cxn modelId="{156ADC01-4445-429E-9DCB-5C1B06264F96}" srcId="{8A495C7E-8EFE-43C3-8D58-13D38FFD28BD}" destId="{97EF0645-FD6E-4B5F-A43B-04B272E4E978}" srcOrd="4" destOrd="0" parTransId="{B940ED9D-5471-475D-8E96-357E6E09E2E3}" sibTransId="{880FD0C0-235D-4DE3-A0D0-107248CE8F33}"/>
    <dgm:cxn modelId="{708A380B-0C5D-4A9E-8D6E-BA86766DA372}" type="presOf" srcId="{8A495C7E-8EFE-43C3-8D58-13D38FFD28BD}" destId="{9155088F-8CD8-498A-AC33-6673A4D4E7FA}" srcOrd="1" destOrd="0" presId="urn:microsoft.com/office/officeart/2005/8/layout/orgChart1"/>
    <dgm:cxn modelId="{8BD03314-749B-41CD-BDA9-A0162F03C66F}" type="presOf" srcId="{1178E4B4-04EE-450F-A0E5-BD028FF0FCBF}" destId="{C20DEDA9-98D7-479C-85AD-7B90CB02A5A1}" srcOrd="1" destOrd="0" presId="urn:microsoft.com/office/officeart/2005/8/layout/orgChart1"/>
    <dgm:cxn modelId="{9ADFE91B-5F00-484B-9D6E-83EE9D4A29C4}" srcId="{C25ECC5B-BE76-4B93-B607-6DE2BC8CA4E7}" destId="{F694139A-26A6-4CD7-B93B-E4A25CB78BC1}" srcOrd="0" destOrd="0" parTransId="{F8B12DB4-1A17-43DF-8784-61E412600A58}" sibTransId="{9951420A-75CD-4384-9409-96AA5405F6D4}"/>
    <dgm:cxn modelId="{53DBFC1B-E66B-4E9E-AFA0-C04EE824B1D9}" srcId="{253F4B27-1445-476A-8576-4B4E6AD61627}" destId="{1178E4B4-04EE-450F-A0E5-BD028FF0FCBF}" srcOrd="0" destOrd="0" parTransId="{EDC26C20-9C8E-4EA6-B049-5505017065BE}" sibTransId="{7681D6DE-3D0D-44EA-B63D-B07A19468232}"/>
    <dgm:cxn modelId="{6C2BF629-BDF1-4B42-A568-894CB1F11C53}" type="presOf" srcId="{98883165-7214-4D7A-84AB-7FF11CCDAE13}" destId="{00DE57F3-8EC2-4CC0-9830-71BC049A79B0}" srcOrd="0" destOrd="0" presId="urn:microsoft.com/office/officeart/2005/8/layout/orgChart1"/>
    <dgm:cxn modelId="{2383C235-A13D-421A-A02A-956FC17C6380}" type="presOf" srcId="{C25ECC5B-BE76-4B93-B607-6DE2BC8CA4E7}" destId="{7D85FC28-0013-41DC-A10E-F1C43F108F82}" srcOrd="0" destOrd="0" presId="urn:microsoft.com/office/officeart/2005/8/layout/orgChart1"/>
    <dgm:cxn modelId="{328FBC39-7743-43C2-B37C-F81AE5E68AAF}" type="presOf" srcId="{87F0356E-2ED1-4518-A97F-3A99E66D06C0}" destId="{33405F64-8646-48B4-BF4A-C1DA76DFD138}" srcOrd="0" destOrd="0" presId="urn:microsoft.com/office/officeart/2005/8/layout/orgChart1"/>
    <dgm:cxn modelId="{89DA783E-730D-4F72-9C6B-BB1AFA375B77}" type="presOf" srcId="{1178E4B4-04EE-450F-A0E5-BD028FF0FCBF}" destId="{7AFBF741-62FB-400C-BB31-846C4645E5A9}" srcOrd="0" destOrd="0" presId="urn:microsoft.com/office/officeart/2005/8/layout/orgChart1"/>
    <dgm:cxn modelId="{F283C340-D1D5-4EEF-B67E-78839F999D3D}" type="presOf" srcId="{45988D99-2D16-4A3B-8BB2-CCE0B396990A}" destId="{E3FABABD-A769-4A00-AE79-36813048CA80}" srcOrd="1" destOrd="0" presId="urn:microsoft.com/office/officeart/2005/8/layout/orgChart1"/>
    <dgm:cxn modelId="{AA5D4D44-7392-405D-8F62-E2F1DAC970AA}" type="presOf" srcId="{F694139A-26A6-4CD7-B93B-E4A25CB78BC1}" destId="{F817986A-E6C4-4BA6-B596-9A172D63CBF9}" srcOrd="1" destOrd="0" presId="urn:microsoft.com/office/officeart/2005/8/layout/orgChart1"/>
    <dgm:cxn modelId="{8F631B48-101F-45FD-9316-BAC4963E50E2}" type="presOf" srcId="{F694139A-26A6-4CD7-B93B-E4A25CB78BC1}" destId="{8D0360F8-BFFC-4C35-8B82-FAB662F327D9}" srcOrd="0" destOrd="0" presId="urn:microsoft.com/office/officeart/2005/8/layout/orgChart1"/>
    <dgm:cxn modelId="{8E53AC6E-63D6-4367-BD91-C979F069747A}" type="presOf" srcId="{0C282DDA-65EC-4E8D-A680-1A407A0B74B1}" destId="{BE8AE708-59DF-434C-9794-599D53433753}" srcOrd="0" destOrd="0" presId="urn:microsoft.com/office/officeart/2005/8/layout/orgChart1"/>
    <dgm:cxn modelId="{4842146F-382E-4DE0-B912-B7BB2C8ED020}" type="presOf" srcId="{253F4B27-1445-476A-8576-4B4E6AD61627}" destId="{8294F3E9-7DDE-4EEF-8A67-7C5EF102E0D4}" srcOrd="0" destOrd="0" presId="urn:microsoft.com/office/officeart/2005/8/layout/orgChart1"/>
    <dgm:cxn modelId="{A5B7D752-947A-4A1A-AE76-535BF3C26CB6}" type="presOf" srcId="{98883165-7214-4D7A-84AB-7FF11CCDAE13}" destId="{85838937-1F4B-4C47-9774-37A1DA203B87}" srcOrd="1" destOrd="0" presId="urn:microsoft.com/office/officeart/2005/8/layout/orgChart1"/>
    <dgm:cxn modelId="{371D1875-904A-430A-B909-A7A33101E863}" type="presOf" srcId="{97EF0645-FD6E-4B5F-A43B-04B272E4E978}" destId="{8153E3FD-0BC2-4B44-A505-46FA122CAC84}" srcOrd="1" destOrd="0" presId="urn:microsoft.com/office/officeart/2005/8/layout/orgChart1"/>
    <dgm:cxn modelId="{EBB29055-1B52-4F12-AB96-30E643232BE3}" srcId="{8A495C7E-8EFE-43C3-8D58-13D38FFD28BD}" destId="{253F4B27-1445-476A-8576-4B4E6AD61627}" srcOrd="3" destOrd="0" parTransId="{87F0356E-2ED1-4518-A97F-3A99E66D06C0}" sibTransId="{D192B0DF-73CA-4EDB-B97A-E592572149CE}"/>
    <dgm:cxn modelId="{C6BDF156-8D74-41C3-B6A4-8DAD4C790272}" type="presOf" srcId="{253F4B27-1445-476A-8576-4B4E6AD61627}" destId="{1B7BE74A-7E2E-4315-938E-CDAD4F18AFDC}" srcOrd="1" destOrd="0" presId="urn:microsoft.com/office/officeart/2005/8/layout/orgChart1"/>
    <dgm:cxn modelId="{5A9DF976-B5C1-41DA-BDA1-4A8BD20A6736}" srcId="{8A495C7E-8EFE-43C3-8D58-13D38FFD28BD}" destId="{0C282DDA-65EC-4E8D-A680-1A407A0B74B1}" srcOrd="2" destOrd="0" parTransId="{AC978515-7833-48F1-88B9-89C1D816FE6C}" sibTransId="{4279CBD9-D90C-4103-BA8D-B96194E9091D}"/>
    <dgm:cxn modelId="{A3237990-845A-4776-A7AA-FB9C47DAA82B}" type="presOf" srcId="{45988D99-2D16-4A3B-8BB2-CCE0B396990A}" destId="{75659F90-81FF-42B8-9666-9598DE639139}" srcOrd="0" destOrd="0" presId="urn:microsoft.com/office/officeart/2005/8/layout/orgChart1"/>
    <dgm:cxn modelId="{5DC6C495-F211-4EB1-A630-CEA34286A6B7}" type="presOf" srcId="{97EF0645-FD6E-4B5F-A43B-04B272E4E978}" destId="{99C282E3-4F87-4FFE-A59D-D5477C4E2254}" srcOrd="0" destOrd="0" presId="urn:microsoft.com/office/officeart/2005/8/layout/orgChart1"/>
    <dgm:cxn modelId="{6A4295AB-C119-4AE1-BC09-15BF02792CDD}" type="presOf" srcId="{8A495C7E-8EFE-43C3-8D58-13D38FFD28BD}" destId="{5DE3B926-759E-4867-840E-4C24DB3A360A}" srcOrd="0" destOrd="0" presId="urn:microsoft.com/office/officeart/2005/8/layout/orgChart1"/>
    <dgm:cxn modelId="{214FEBB0-9858-415D-9723-F3E7B0F9D903}" type="presOf" srcId="{0C282DDA-65EC-4E8D-A680-1A407A0B74B1}" destId="{43D723B4-A013-41BB-B080-EE235C510CC0}" srcOrd="1" destOrd="0" presId="urn:microsoft.com/office/officeart/2005/8/layout/orgChart1"/>
    <dgm:cxn modelId="{BEC6CDB6-A282-435A-9E4A-68D5E15D0628}" srcId="{F694139A-26A6-4CD7-B93B-E4A25CB78BC1}" destId="{8A495C7E-8EFE-43C3-8D58-13D38FFD28BD}" srcOrd="0" destOrd="0" parTransId="{B7ED43A7-C697-4924-8826-F018E0D282A7}" sibTransId="{6C23BA0C-15B9-4487-8CA7-EF0027DB2139}"/>
    <dgm:cxn modelId="{C00A8CB7-42EE-43B1-BF64-6A168B5387AC}" type="presOf" srcId="{AC978515-7833-48F1-88B9-89C1D816FE6C}" destId="{3041E87C-C168-4B93-9443-6C3812149A87}" srcOrd="0" destOrd="0" presId="urn:microsoft.com/office/officeart/2005/8/layout/orgChart1"/>
    <dgm:cxn modelId="{4FB0FCC4-CD27-4520-9C27-DA748F89D5E5}" type="presOf" srcId="{B7ED43A7-C697-4924-8826-F018E0D282A7}" destId="{8DB806B8-86CB-41EB-BD51-6789228E49F9}" srcOrd="0" destOrd="0" presId="urn:microsoft.com/office/officeart/2005/8/layout/orgChart1"/>
    <dgm:cxn modelId="{C01984C8-C98E-4641-8641-76FA30809E67}" srcId="{8A495C7E-8EFE-43C3-8D58-13D38FFD28BD}" destId="{45988D99-2D16-4A3B-8BB2-CCE0B396990A}" srcOrd="0" destOrd="0" parTransId="{3DD04228-9544-42B8-BB5E-116BA5B7E27C}" sibTransId="{7F29F554-7BFF-40D3-A16E-E74D43D5FC47}"/>
    <dgm:cxn modelId="{E57650D2-6446-45A5-B13D-6D4D63289938}" type="presOf" srcId="{B940ED9D-5471-475D-8E96-357E6E09E2E3}" destId="{DCD1E8AE-E019-43F9-BF1A-5EC4BCB25982}" srcOrd="0" destOrd="0" presId="urn:microsoft.com/office/officeart/2005/8/layout/orgChart1"/>
    <dgm:cxn modelId="{F08343DD-D8CF-49AC-A224-B8904ABA75F0}" srcId="{8A495C7E-8EFE-43C3-8D58-13D38FFD28BD}" destId="{98883165-7214-4D7A-84AB-7FF11CCDAE13}" srcOrd="1" destOrd="0" parTransId="{57539344-2628-4C7C-901A-38DAFB9BAF1B}" sibTransId="{39FFB193-CE9C-4DF1-A8FD-697616F61361}"/>
    <dgm:cxn modelId="{9A15D8DE-41EC-43F5-977C-77929FF710FF}" type="presOf" srcId="{3DD04228-9544-42B8-BB5E-116BA5B7E27C}" destId="{AA50AC20-D5CB-4E4E-8E5C-033E890250BD}" srcOrd="0" destOrd="0" presId="urn:microsoft.com/office/officeart/2005/8/layout/orgChart1"/>
    <dgm:cxn modelId="{799AF4F7-60D2-4F69-8A67-C97479DCDF20}" type="presOf" srcId="{EDC26C20-9C8E-4EA6-B049-5505017065BE}" destId="{D899E2CF-5B7C-4BB1-9BC3-E4508EE2730B}" srcOrd="0" destOrd="0" presId="urn:microsoft.com/office/officeart/2005/8/layout/orgChart1"/>
    <dgm:cxn modelId="{2D3C164A-BCA7-4FDB-BA08-ED88A4035885}" type="presParOf" srcId="{7D85FC28-0013-41DC-A10E-F1C43F108F82}" destId="{CAD23348-F45F-4CD5-8702-0504EFA13E6C}" srcOrd="0" destOrd="0" presId="urn:microsoft.com/office/officeart/2005/8/layout/orgChart1"/>
    <dgm:cxn modelId="{20285E8C-103E-414D-B1E9-403512B80F99}" type="presParOf" srcId="{CAD23348-F45F-4CD5-8702-0504EFA13E6C}" destId="{F24501DC-B260-480B-987A-43765565C18C}" srcOrd="0" destOrd="0" presId="urn:microsoft.com/office/officeart/2005/8/layout/orgChart1"/>
    <dgm:cxn modelId="{A038D160-B463-456A-9E9C-E196B620D4B3}" type="presParOf" srcId="{F24501DC-B260-480B-987A-43765565C18C}" destId="{8D0360F8-BFFC-4C35-8B82-FAB662F327D9}" srcOrd="0" destOrd="0" presId="urn:microsoft.com/office/officeart/2005/8/layout/orgChart1"/>
    <dgm:cxn modelId="{F4A95EEF-3A54-4942-BF96-9D0EDD22F1A7}" type="presParOf" srcId="{F24501DC-B260-480B-987A-43765565C18C}" destId="{F817986A-E6C4-4BA6-B596-9A172D63CBF9}" srcOrd="1" destOrd="0" presId="urn:microsoft.com/office/officeart/2005/8/layout/orgChart1"/>
    <dgm:cxn modelId="{3B0AAF8F-7C06-4925-92CE-85AB6785BCA2}" type="presParOf" srcId="{CAD23348-F45F-4CD5-8702-0504EFA13E6C}" destId="{2A02593B-0A44-409B-BDC2-A1E46D39F4AA}" srcOrd="1" destOrd="0" presId="urn:microsoft.com/office/officeart/2005/8/layout/orgChart1"/>
    <dgm:cxn modelId="{1222F490-3C4F-4D5D-A4C3-4119E66CF130}" type="presParOf" srcId="{2A02593B-0A44-409B-BDC2-A1E46D39F4AA}" destId="{8DB806B8-86CB-41EB-BD51-6789228E49F9}" srcOrd="0" destOrd="0" presId="urn:microsoft.com/office/officeart/2005/8/layout/orgChart1"/>
    <dgm:cxn modelId="{AEEC0781-C96B-41F9-A877-8A6E21DC1492}" type="presParOf" srcId="{2A02593B-0A44-409B-BDC2-A1E46D39F4AA}" destId="{0E9E6B3A-B8A9-4646-A339-EE49F3E9E315}" srcOrd="1" destOrd="0" presId="urn:microsoft.com/office/officeart/2005/8/layout/orgChart1"/>
    <dgm:cxn modelId="{282237AC-5BE0-4486-BFBE-A199EC3CD782}" type="presParOf" srcId="{0E9E6B3A-B8A9-4646-A339-EE49F3E9E315}" destId="{2B919D2F-75E0-469C-972B-49141D9533A9}" srcOrd="0" destOrd="0" presId="urn:microsoft.com/office/officeart/2005/8/layout/orgChart1"/>
    <dgm:cxn modelId="{BCAB9512-F7AF-4408-A24B-90E6DE7B6463}" type="presParOf" srcId="{2B919D2F-75E0-469C-972B-49141D9533A9}" destId="{5DE3B926-759E-4867-840E-4C24DB3A360A}" srcOrd="0" destOrd="0" presId="urn:microsoft.com/office/officeart/2005/8/layout/orgChart1"/>
    <dgm:cxn modelId="{4C4CB209-6D34-4D89-8B23-22AC7FC50987}" type="presParOf" srcId="{2B919D2F-75E0-469C-972B-49141D9533A9}" destId="{9155088F-8CD8-498A-AC33-6673A4D4E7FA}" srcOrd="1" destOrd="0" presId="urn:microsoft.com/office/officeart/2005/8/layout/orgChart1"/>
    <dgm:cxn modelId="{1FA62939-E980-4D43-81F6-68962641F94B}" type="presParOf" srcId="{0E9E6B3A-B8A9-4646-A339-EE49F3E9E315}" destId="{2C0E9801-3DB1-4DAB-B5CE-735A686BB861}" srcOrd="1" destOrd="0" presId="urn:microsoft.com/office/officeart/2005/8/layout/orgChart1"/>
    <dgm:cxn modelId="{92444585-C329-40C2-9FF8-317E1641AD81}" type="presParOf" srcId="{2C0E9801-3DB1-4DAB-B5CE-735A686BB861}" destId="{AA50AC20-D5CB-4E4E-8E5C-033E890250BD}" srcOrd="0" destOrd="0" presId="urn:microsoft.com/office/officeart/2005/8/layout/orgChart1"/>
    <dgm:cxn modelId="{AB493AA4-EC99-464C-BA1B-FFB5C9FE1A17}" type="presParOf" srcId="{2C0E9801-3DB1-4DAB-B5CE-735A686BB861}" destId="{AE9E6BF3-6621-432C-AD9E-AEEED22F505E}" srcOrd="1" destOrd="0" presId="urn:microsoft.com/office/officeart/2005/8/layout/orgChart1"/>
    <dgm:cxn modelId="{4D23FF27-566B-4144-955A-FE76FD3EE0B7}" type="presParOf" srcId="{AE9E6BF3-6621-432C-AD9E-AEEED22F505E}" destId="{9AAE2DA3-D164-49B7-B8FB-FD9EA9CE635E}" srcOrd="0" destOrd="0" presId="urn:microsoft.com/office/officeart/2005/8/layout/orgChart1"/>
    <dgm:cxn modelId="{37644586-96BB-41CF-99FE-78601EAECBBB}" type="presParOf" srcId="{9AAE2DA3-D164-49B7-B8FB-FD9EA9CE635E}" destId="{75659F90-81FF-42B8-9666-9598DE639139}" srcOrd="0" destOrd="0" presId="urn:microsoft.com/office/officeart/2005/8/layout/orgChart1"/>
    <dgm:cxn modelId="{41DD78CD-5C42-4503-B90E-371BEE263DD4}" type="presParOf" srcId="{9AAE2DA3-D164-49B7-B8FB-FD9EA9CE635E}" destId="{E3FABABD-A769-4A00-AE79-36813048CA80}" srcOrd="1" destOrd="0" presId="urn:microsoft.com/office/officeart/2005/8/layout/orgChart1"/>
    <dgm:cxn modelId="{C4C9F447-DF6D-405D-A3E5-A12D2BB34014}" type="presParOf" srcId="{AE9E6BF3-6621-432C-AD9E-AEEED22F505E}" destId="{B47A2B09-4C10-4F4A-B472-19A99CB63E40}" srcOrd="1" destOrd="0" presId="urn:microsoft.com/office/officeart/2005/8/layout/orgChart1"/>
    <dgm:cxn modelId="{809FC7AD-1630-4020-8198-826D4CB10114}" type="presParOf" srcId="{AE9E6BF3-6621-432C-AD9E-AEEED22F505E}" destId="{7E5E73DB-AF32-4B5C-A88D-F320D2027812}" srcOrd="2" destOrd="0" presId="urn:microsoft.com/office/officeart/2005/8/layout/orgChart1"/>
    <dgm:cxn modelId="{D2490AE6-1026-479D-957F-637518648A89}" type="presParOf" srcId="{2C0E9801-3DB1-4DAB-B5CE-735A686BB861}" destId="{374E6C03-B4D3-4E16-AA95-DEE8A3A22F11}" srcOrd="2" destOrd="0" presId="urn:microsoft.com/office/officeart/2005/8/layout/orgChart1"/>
    <dgm:cxn modelId="{21B77481-C68A-4DB3-A2DB-66D6288085C8}" type="presParOf" srcId="{2C0E9801-3DB1-4DAB-B5CE-735A686BB861}" destId="{23702D22-6F3A-44BF-8DBB-64A51C955C9D}" srcOrd="3" destOrd="0" presId="urn:microsoft.com/office/officeart/2005/8/layout/orgChart1"/>
    <dgm:cxn modelId="{25FD855A-376F-4F31-BBF6-E622C7FCE1B1}" type="presParOf" srcId="{23702D22-6F3A-44BF-8DBB-64A51C955C9D}" destId="{88CA4024-940E-459F-9F4D-CA841983D05B}" srcOrd="0" destOrd="0" presId="urn:microsoft.com/office/officeart/2005/8/layout/orgChart1"/>
    <dgm:cxn modelId="{0BF9EC0D-B1A0-44F7-B914-ABA211D71EAD}" type="presParOf" srcId="{88CA4024-940E-459F-9F4D-CA841983D05B}" destId="{00DE57F3-8EC2-4CC0-9830-71BC049A79B0}" srcOrd="0" destOrd="0" presId="urn:microsoft.com/office/officeart/2005/8/layout/orgChart1"/>
    <dgm:cxn modelId="{A60DC73B-C58E-45A2-A2B2-7666E768A91E}" type="presParOf" srcId="{88CA4024-940E-459F-9F4D-CA841983D05B}" destId="{85838937-1F4B-4C47-9774-37A1DA203B87}" srcOrd="1" destOrd="0" presId="urn:microsoft.com/office/officeart/2005/8/layout/orgChart1"/>
    <dgm:cxn modelId="{52DF5200-380D-4BE7-AFC0-611D109CE3B0}" type="presParOf" srcId="{23702D22-6F3A-44BF-8DBB-64A51C955C9D}" destId="{D05D3DC5-56B4-4192-A9F4-E1487B4A32F3}" srcOrd="1" destOrd="0" presId="urn:microsoft.com/office/officeart/2005/8/layout/orgChart1"/>
    <dgm:cxn modelId="{5EC7CE23-9F89-48D6-8EE5-B4BE02BE10FA}" type="presParOf" srcId="{23702D22-6F3A-44BF-8DBB-64A51C955C9D}" destId="{E9DCA582-84DC-4D7B-A4DE-FD72A1B966E7}" srcOrd="2" destOrd="0" presId="urn:microsoft.com/office/officeart/2005/8/layout/orgChart1"/>
    <dgm:cxn modelId="{359461F3-4FEE-4490-8EF1-E36E9E58E6BE}" type="presParOf" srcId="{2C0E9801-3DB1-4DAB-B5CE-735A686BB861}" destId="{3041E87C-C168-4B93-9443-6C3812149A87}" srcOrd="4" destOrd="0" presId="urn:microsoft.com/office/officeart/2005/8/layout/orgChart1"/>
    <dgm:cxn modelId="{7CB352F8-6D3E-40E6-A7CD-0579C20E5B6D}" type="presParOf" srcId="{2C0E9801-3DB1-4DAB-B5CE-735A686BB861}" destId="{4598EED2-B977-4613-AB09-1B6A55A1F509}" srcOrd="5" destOrd="0" presId="urn:microsoft.com/office/officeart/2005/8/layout/orgChart1"/>
    <dgm:cxn modelId="{DE838036-1C83-45F0-8D08-E2CA93B4F7B1}" type="presParOf" srcId="{4598EED2-B977-4613-AB09-1B6A55A1F509}" destId="{3727F00D-A5B7-4491-B4F3-74E7075213FD}" srcOrd="0" destOrd="0" presId="urn:microsoft.com/office/officeart/2005/8/layout/orgChart1"/>
    <dgm:cxn modelId="{E666DF93-3B9C-4DE1-AFE4-8D28DDD9D934}" type="presParOf" srcId="{3727F00D-A5B7-4491-B4F3-74E7075213FD}" destId="{BE8AE708-59DF-434C-9794-599D53433753}" srcOrd="0" destOrd="0" presId="urn:microsoft.com/office/officeart/2005/8/layout/orgChart1"/>
    <dgm:cxn modelId="{4A12E037-9549-41CA-96A6-BC8AFEDB7612}" type="presParOf" srcId="{3727F00D-A5B7-4491-B4F3-74E7075213FD}" destId="{43D723B4-A013-41BB-B080-EE235C510CC0}" srcOrd="1" destOrd="0" presId="urn:microsoft.com/office/officeart/2005/8/layout/orgChart1"/>
    <dgm:cxn modelId="{869B84B1-D11C-4DE6-B421-62B115F5A26C}" type="presParOf" srcId="{4598EED2-B977-4613-AB09-1B6A55A1F509}" destId="{38DD4E53-2674-433C-8C0B-114806F67418}" srcOrd="1" destOrd="0" presId="urn:microsoft.com/office/officeart/2005/8/layout/orgChart1"/>
    <dgm:cxn modelId="{7EFC3968-7E4F-43E6-82E4-57C61EF3C61F}" type="presParOf" srcId="{4598EED2-B977-4613-AB09-1B6A55A1F509}" destId="{1EABD0D4-A419-4D45-8967-3B2DC7EA5959}" srcOrd="2" destOrd="0" presId="urn:microsoft.com/office/officeart/2005/8/layout/orgChart1"/>
    <dgm:cxn modelId="{151C6D3E-CBFE-4A71-8925-C17AED50A249}" type="presParOf" srcId="{2C0E9801-3DB1-4DAB-B5CE-735A686BB861}" destId="{33405F64-8646-48B4-BF4A-C1DA76DFD138}" srcOrd="6" destOrd="0" presId="urn:microsoft.com/office/officeart/2005/8/layout/orgChart1"/>
    <dgm:cxn modelId="{95CFCC36-77D3-4EB5-AAF4-78F8FBB7E636}" type="presParOf" srcId="{2C0E9801-3DB1-4DAB-B5CE-735A686BB861}" destId="{47A0A8EE-C91E-4777-B8B0-5E864FD4233B}" srcOrd="7" destOrd="0" presId="urn:microsoft.com/office/officeart/2005/8/layout/orgChart1"/>
    <dgm:cxn modelId="{9CA9991D-DF31-44CC-A405-CC171173319F}" type="presParOf" srcId="{47A0A8EE-C91E-4777-B8B0-5E864FD4233B}" destId="{B51A2AF2-AD5D-4655-9AA4-D2115E3619D9}" srcOrd="0" destOrd="0" presId="urn:microsoft.com/office/officeart/2005/8/layout/orgChart1"/>
    <dgm:cxn modelId="{74A76655-F492-42FB-8335-E06880AB5317}" type="presParOf" srcId="{B51A2AF2-AD5D-4655-9AA4-D2115E3619D9}" destId="{8294F3E9-7DDE-4EEF-8A67-7C5EF102E0D4}" srcOrd="0" destOrd="0" presId="urn:microsoft.com/office/officeart/2005/8/layout/orgChart1"/>
    <dgm:cxn modelId="{0C646A06-FE21-43A2-B05E-E8BF0D15C5B9}" type="presParOf" srcId="{B51A2AF2-AD5D-4655-9AA4-D2115E3619D9}" destId="{1B7BE74A-7E2E-4315-938E-CDAD4F18AFDC}" srcOrd="1" destOrd="0" presId="urn:microsoft.com/office/officeart/2005/8/layout/orgChart1"/>
    <dgm:cxn modelId="{6452C909-5F2F-4C3A-A33B-6426DB28DCAA}" type="presParOf" srcId="{47A0A8EE-C91E-4777-B8B0-5E864FD4233B}" destId="{7334923F-D377-4035-9F26-EAD46BC0D59E}" srcOrd="1" destOrd="0" presId="urn:microsoft.com/office/officeart/2005/8/layout/orgChart1"/>
    <dgm:cxn modelId="{BA45223C-3086-458E-B16D-9978D0E69885}" type="presParOf" srcId="{7334923F-D377-4035-9F26-EAD46BC0D59E}" destId="{D899E2CF-5B7C-4BB1-9BC3-E4508EE2730B}" srcOrd="0" destOrd="0" presId="urn:microsoft.com/office/officeart/2005/8/layout/orgChart1"/>
    <dgm:cxn modelId="{88250315-7519-4486-83B1-A49A9504595A}" type="presParOf" srcId="{7334923F-D377-4035-9F26-EAD46BC0D59E}" destId="{71015D6F-A6F4-49CB-B8B3-AF9B494C58B3}" srcOrd="1" destOrd="0" presId="urn:microsoft.com/office/officeart/2005/8/layout/orgChart1"/>
    <dgm:cxn modelId="{B96CC751-1071-4941-845D-3D1C8CB15F94}" type="presParOf" srcId="{71015D6F-A6F4-49CB-B8B3-AF9B494C58B3}" destId="{2206D8F4-9324-45B3-A3E1-778AE9DCC607}" srcOrd="0" destOrd="0" presId="urn:microsoft.com/office/officeart/2005/8/layout/orgChart1"/>
    <dgm:cxn modelId="{F5835AA0-6AD2-4020-8773-4A838CC8F19B}" type="presParOf" srcId="{2206D8F4-9324-45B3-A3E1-778AE9DCC607}" destId="{7AFBF741-62FB-400C-BB31-846C4645E5A9}" srcOrd="0" destOrd="0" presId="urn:microsoft.com/office/officeart/2005/8/layout/orgChart1"/>
    <dgm:cxn modelId="{5DB8B0AE-F6AE-4B1F-9C93-A34ED5290B86}" type="presParOf" srcId="{2206D8F4-9324-45B3-A3E1-778AE9DCC607}" destId="{C20DEDA9-98D7-479C-85AD-7B90CB02A5A1}" srcOrd="1" destOrd="0" presId="urn:microsoft.com/office/officeart/2005/8/layout/orgChart1"/>
    <dgm:cxn modelId="{671505BA-0B95-4E41-B8B7-B0B0E4FC4F91}" type="presParOf" srcId="{71015D6F-A6F4-49CB-B8B3-AF9B494C58B3}" destId="{C3F0E23A-D320-40F4-A6D4-D884922400EF}" srcOrd="1" destOrd="0" presId="urn:microsoft.com/office/officeart/2005/8/layout/orgChart1"/>
    <dgm:cxn modelId="{6D454CC2-B235-49F2-B076-409449E26D56}" type="presParOf" srcId="{71015D6F-A6F4-49CB-B8B3-AF9B494C58B3}" destId="{34471416-7D1B-41F7-B72F-94D9C10FD366}" srcOrd="2" destOrd="0" presId="urn:microsoft.com/office/officeart/2005/8/layout/orgChart1"/>
    <dgm:cxn modelId="{CB430B98-A92A-430E-A682-D6D3B125661A}" type="presParOf" srcId="{47A0A8EE-C91E-4777-B8B0-5E864FD4233B}" destId="{4F3CA237-F7F3-4B33-B5A1-EBB174E8323F}" srcOrd="2" destOrd="0" presId="urn:microsoft.com/office/officeart/2005/8/layout/orgChart1"/>
    <dgm:cxn modelId="{77CBC76A-D417-43F5-970E-C3BAFEA6FBF7}" type="presParOf" srcId="{0E9E6B3A-B8A9-4646-A339-EE49F3E9E315}" destId="{928BFB25-930E-4E04-B0D6-D58F1725654C}" srcOrd="2" destOrd="0" presId="urn:microsoft.com/office/officeart/2005/8/layout/orgChart1"/>
    <dgm:cxn modelId="{3FD47DD9-8AFB-4FE6-8E81-8279EED9B42D}" type="presParOf" srcId="{928BFB25-930E-4E04-B0D6-D58F1725654C}" destId="{DCD1E8AE-E019-43F9-BF1A-5EC4BCB25982}" srcOrd="0" destOrd="0" presId="urn:microsoft.com/office/officeart/2005/8/layout/orgChart1"/>
    <dgm:cxn modelId="{931E9204-0F66-40FD-AE31-F6896AD6F892}" type="presParOf" srcId="{928BFB25-930E-4E04-B0D6-D58F1725654C}" destId="{788452BA-1399-49ED-BC51-B2A65F0906C9}" srcOrd="1" destOrd="0" presId="urn:microsoft.com/office/officeart/2005/8/layout/orgChart1"/>
    <dgm:cxn modelId="{5E108432-906F-4EE0-92E8-2A31B0075016}" type="presParOf" srcId="{788452BA-1399-49ED-BC51-B2A65F0906C9}" destId="{E5482A54-5AB4-4B95-980E-3E254F901288}" srcOrd="0" destOrd="0" presId="urn:microsoft.com/office/officeart/2005/8/layout/orgChart1"/>
    <dgm:cxn modelId="{AF2F7D83-313D-445F-BC79-53B260F83376}" type="presParOf" srcId="{E5482A54-5AB4-4B95-980E-3E254F901288}" destId="{99C282E3-4F87-4FFE-A59D-D5477C4E2254}" srcOrd="0" destOrd="0" presId="urn:microsoft.com/office/officeart/2005/8/layout/orgChart1"/>
    <dgm:cxn modelId="{83D431B5-D3F0-41BE-A6CE-DC6F63837174}" type="presParOf" srcId="{E5482A54-5AB4-4B95-980E-3E254F901288}" destId="{8153E3FD-0BC2-4B44-A505-46FA122CAC84}" srcOrd="1" destOrd="0" presId="urn:microsoft.com/office/officeart/2005/8/layout/orgChart1"/>
    <dgm:cxn modelId="{0B929720-B14A-4535-A277-6639BB98823D}" type="presParOf" srcId="{788452BA-1399-49ED-BC51-B2A65F0906C9}" destId="{970F2DBE-13D2-4C38-AC0C-91243A205915}" srcOrd="1" destOrd="0" presId="urn:microsoft.com/office/officeart/2005/8/layout/orgChart1"/>
    <dgm:cxn modelId="{415B81D2-C6E8-4A29-95A6-A7215F848889}" type="presParOf" srcId="{788452BA-1399-49ED-BC51-B2A65F0906C9}" destId="{9820B489-3E23-40F1-B7F1-1F4913A6553B}" srcOrd="2" destOrd="0" presId="urn:microsoft.com/office/officeart/2005/8/layout/orgChart1"/>
    <dgm:cxn modelId="{25878D23-203A-432C-A1FF-3B76D118D0C5}" type="presParOf" srcId="{CAD23348-F45F-4CD5-8702-0504EFA13E6C}" destId="{6C919D04-2334-4868-9D0B-BDF0342FEEA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B397B-AAC2-413C-B61C-FCA819EBA216}">
      <dsp:nvSpPr>
        <dsp:cNvPr id="0" name=""/>
        <dsp:cNvSpPr/>
      </dsp:nvSpPr>
      <dsp:spPr>
        <a:xfrm>
          <a:off x="2433615" y="1175686"/>
          <a:ext cx="271484" cy="1189359"/>
        </a:xfrm>
        <a:custGeom>
          <a:avLst/>
          <a:gdLst/>
          <a:ahLst/>
          <a:cxnLst/>
          <a:rect l="0" t="0" r="0" b="0"/>
          <a:pathLst>
            <a:path>
              <a:moveTo>
                <a:pt x="271484" y="0"/>
              </a:moveTo>
              <a:lnTo>
                <a:pt x="271484" y="1189359"/>
              </a:lnTo>
              <a:lnTo>
                <a:pt x="0" y="1189359"/>
              </a:lnTo>
            </a:path>
          </a:pathLst>
        </a:custGeom>
        <a:noFill/>
        <a:ln w="15875" cap="rnd"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13BE487-A20B-4DAA-A119-F0DFFF53253F}">
      <dsp:nvSpPr>
        <dsp:cNvPr id="0" name=""/>
        <dsp:cNvSpPr/>
      </dsp:nvSpPr>
      <dsp:spPr>
        <a:xfrm>
          <a:off x="2705100" y="1175686"/>
          <a:ext cx="1399332" cy="2405711"/>
        </a:xfrm>
        <a:custGeom>
          <a:avLst/>
          <a:gdLst/>
          <a:ahLst/>
          <a:cxnLst/>
          <a:rect l="0" t="0" r="0" b="0"/>
          <a:pathLst>
            <a:path>
              <a:moveTo>
                <a:pt x="0" y="0"/>
              </a:moveTo>
              <a:lnTo>
                <a:pt x="0" y="2134227"/>
              </a:lnTo>
              <a:lnTo>
                <a:pt x="1399332" y="2134227"/>
              </a:lnTo>
              <a:lnTo>
                <a:pt x="1399332" y="2405711"/>
              </a:lnTo>
            </a:path>
          </a:pathLst>
        </a:custGeom>
        <a:noFill/>
        <a:ln w="15875" cap="rnd"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841E069-8C9D-4D16-B64C-0AED0D1209DB}">
      <dsp:nvSpPr>
        <dsp:cNvPr id="0" name=""/>
        <dsp:cNvSpPr/>
      </dsp:nvSpPr>
      <dsp:spPr>
        <a:xfrm>
          <a:off x="1186689" y="1175686"/>
          <a:ext cx="1518410" cy="2378718"/>
        </a:xfrm>
        <a:custGeom>
          <a:avLst/>
          <a:gdLst/>
          <a:ahLst/>
          <a:cxnLst/>
          <a:rect l="0" t="0" r="0" b="0"/>
          <a:pathLst>
            <a:path>
              <a:moveTo>
                <a:pt x="1518410" y="0"/>
              </a:moveTo>
              <a:lnTo>
                <a:pt x="1518410" y="2107233"/>
              </a:lnTo>
              <a:lnTo>
                <a:pt x="0" y="2107233"/>
              </a:lnTo>
              <a:lnTo>
                <a:pt x="0" y="2378718"/>
              </a:lnTo>
            </a:path>
          </a:pathLst>
        </a:custGeom>
        <a:noFill/>
        <a:ln w="15875" cap="rnd"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1CB20CC-F046-4AE2-977C-0A1B409599A8}">
      <dsp:nvSpPr>
        <dsp:cNvPr id="0" name=""/>
        <dsp:cNvSpPr/>
      </dsp:nvSpPr>
      <dsp:spPr>
        <a:xfrm>
          <a:off x="1341745" y="317551"/>
          <a:ext cx="2726709" cy="858135"/>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Sheriff Orange </a:t>
          </a:r>
        </a:p>
      </dsp:txBody>
      <dsp:txXfrm>
        <a:off x="1341745" y="317551"/>
        <a:ext cx="2726709" cy="858135"/>
      </dsp:txXfrm>
    </dsp:sp>
    <dsp:sp modelId="{3B3B3989-E3DF-480A-805A-993AD4944118}">
      <dsp:nvSpPr>
        <dsp:cNvPr id="0" name=""/>
        <dsp:cNvSpPr/>
      </dsp:nvSpPr>
      <dsp:spPr>
        <a:xfrm>
          <a:off x="1234" y="3554404"/>
          <a:ext cx="2370909" cy="928643"/>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Administrative Lieutenant Colonel </a:t>
          </a:r>
        </a:p>
      </dsp:txBody>
      <dsp:txXfrm>
        <a:off x="1234" y="3554404"/>
        <a:ext cx="2370909" cy="928643"/>
      </dsp:txXfrm>
    </dsp:sp>
    <dsp:sp modelId="{763D5010-C2E5-4AAA-A424-06E1DBB7B7AD}">
      <dsp:nvSpPr>
        <dsp:cNvPr id="0" name=""/>
        <dsp:cNvSpPr/>
      </dsp:nvSpPr>
      <dsp:spPr>
        <a:xfrm>
          <a:off x="2857506" y="3581398"/>
          <a:ext cx="2493853" cy="915069"/>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Operations Lieutenant Colonel </a:t>
          </a:r>
        </a:p>
      </dsp:txBody>
      <dsp:txXfrm>
        <a:off x="2857506" y="3581398"/>
        <a:ext cx="2493853" cy="915069"/>
      </dsp:txXfrm>
    </dsp:sp>
    <dsp:sp modelId="{3830B4CC-7C2B-436F-AF07-0354E72A7BF8}">
      <dsp:nvSpPr>
        <dsp:cNvPr id="0" name=""/>
        <dsp:cNvSpPr/>
      </dsp:nvSpPr>
      <dsp:spPr>
        <a:xfrm>
          <a:off x="227665" y="2033486"/>
          <a:ext cx="2205950" cy="663119"/>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Business Coordinator </a:t>
          </a:r>
        </a:p>
      </dsp:txBody>
      <dsp:txXfrm>
        <a:off x="227665" y="2033486"/>
        <a:ext cx="2205950" cy="663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D5517-FB85-40FF-A413-DE5AD8C09B9C}">
      <dsp:nvSpPr>
        <dsp:cNvPr id="0" name=""/>
        <dsp:cNvSpPr/>
      </dsp:nvSpPr>
      <dsp:spPr>
        <a:xfrm>
          <a:off x="1404620" y="1805225"/>
          <a:ext cx="450023" cy="603333"/>
        </a:xfrm>
        <a:custGeom>
          <a:avLst/>
          <a:gdLst/>
          <a:ahLst/>
          <a:cxnLst/>
          <a:rect l="0" t="0" r="0" b="0"/>
          <a:pathLst>
            <a:path>
              <a:moveTo>
                <a:pt x="450023" y="0"/>
              </a:moveTo>
              <a:lnTo>
                <a:pt x="450023" y="603333"/>
              </a:lnTo>
              <a:lnTo>
                <a:pt x="0" y="603333"/>
              </a:lnTo>
            </a:path>
          </a:pathLst>
        </a:custGeom>
        <a:noFill/>
        <a:ln w="15875" cap="rnd" cmpd="sng" algn="ctr">
          <a:noFill/>
          <a:prstDash val="solid"/>
        </a:ln>
        <a:effectLst/>
      </dsp:spPr>
      <dsp:style>
        <a:lnRef idx="2">
          <a:scrgbClr r="0" g="0" b="0"/>
        </a:lnRef>
        <a:fillRef idx="0">
          <a:scrgbClr r="0" g="0" b="0"/>
        </a:fillRef>
        <a:effectRef idx="0">
          <a:scrgbClr r="0" g="0" b="0"/>
        </a:effectRef>
        <a:fontRef idx="minor"/>
      </dsp:style>
    </dsp:sp>
    <dsp:sp modelId="{DCED4221-7DE9-4D8D-87B0-1AF390BF746C}">
      <dsp:nvSpPr>
        <dsp:cNvPr id="0" name=""/>
        <dsp:cNvSpPr/>
      </dsp:nvSpPr>
      <dsp:spPr>
        <a:xfrm>
          <a:off x="1854643" y="1805225"/>
          <a:ext cx="1483742" cy="603333"/>
        </a:xfrm>
        <a:custGeom>
          <a:avLst/>
          <a:gdLst/>
          <a:ahLst/>
          <a:cxnLst/>
          <a:rect l="0" t="0" r="0" b="0"/>
          <a:pathLst>
            <a:path>
              <a:moveTo>
                <a:pt x="0" y="0"/>
              </a:moveTo>
              <a:lnTo>
                <a:pt x="0" y="603333"/>
              </a:lnTo>
              <a:lnTo>
                <a:pt x="1483742" y="603333"/>
              </a:lnTo>
            </a:path>
          </a:pathLst>
        </a:custGeom>
        <a:noFill/>
        <a:ln w="15875" cap="rnd" cmpd="sng" algn="ctr">
          <a:noFill/>
          <a:prstDash val="solid"/>
        </a:ln>
        <a:effectLst/>
      </dsp:spPr>
      <dsp:style>
        <a:lnRef idx="2">
          <a:scrgbClr r="0" g="0" b="0"/>
        </a:lnRef>
        <a:fillRef idx="0">
          <a:scrgbClr r="0" g="0" b="0"/>
        </a:fillRef>
        <a:effectRef idx="0">
          <a:scrgbClr r="0" g="0" b="0"/>
        </a:effectRef>
        <a:fontRef idx="minor"/>
      </dsp:style>
    </dsp:sp>
    <dsp:sp modelId="{7F09C396-8637-4C0C-8CF4-73EFD0BB183C}">
      <dsp:nvSpPr>
        <dsp:cNvPr id="0" name=""/>
        <dsp:cNvSpPr/>
      </dsp:nvSpPr>
      <dsp:spPr>
        <a:xfrm>
          <a:off x="1645467" y="1805225"/>
          <a:ext cx="209176" cy="603333"/>
        </a:xfrm>
        <a:custGeom>
          <a:avLst/>
          <a:gdLst/>
          <a:ahLst/>
          <a:cxnLst/>
          <a:rect l="0" t="0" r="0" b="0"/>
          <a:pathLst>
            <a:path>
              <a:moveTo>
                <a:pt x="209176" y="0"/>
              </a:moveTo>
              <a:lnTo>
                <a:pt x="0" y="603333"/>
              </a:lnTo>
            </a:path>
          </a:pathLst>
        </a:custGeom>
        <a:noFill/>
        <a:ln w="15875" cap="rnd" cmpd="sng" algn="ctr">
          <a:noFill/>
          <a:prstDash val="solid"/>
        </a:ln>
        <a:effectLst/>
      </dsp:spPr>
      <dsp:style>
        <a:lnRef idx="2">
          <a:scrgbClr r="0" g="0" b="0"/>
        </a:lnRef>
        <a:fillRef idx="0">
          <a:scrgbClr r="0" g="0" b="0"/>
        </a:fillRef>
        <a:effectRef idx="0">
          <a:scrgbClr r="0" g="0" b="0"/>
        </a:effectRef>
        <a:fontRef idx="minor"/>
      </dsp:style>
    </dsp:sp>
    <dsp:sp modelId="{7E1921DB-A4E0-4840-BB8C-460D64EC2F83}">
      <dsp:nvSpPr>
        <dsp:cNvPr id="0" name=""/>
        <dsp:cNvSpPr/>
      </dsp:nvSpPr>
      <dsp:spPr>
        <a:xfrm>
          <a:off x="2370772" y="807944"/>
          <a:ext cx="91440" cy="294970"/>
        </a:xfrm>
        <a:custGeom>
          <a:avLst/>
          <a:gdLst/>
          <a:ahLst/>
          <a:cxnLst/>
          <a:rect l="0" t="0" r="0" b="0"/>
          <a:pathLst>
            <a:path>
              <a:moveTo>
                <a:pt x="45720" y="0"/>
              </a:moveTo>
              <a:lnTo>
                <a:pt x="45720" y="294970"/>
              </a:lnTo>
            </a:path>
          </a:pathLst>
        </a:custGeom>
        <a:noFill/>
        <a:ln w="15875" cap="rnd"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23A9E4-3CE3-462B-A8D3-FEE73F5C84A9}">
      <dsp:nvSpPr>
        <dsp:cNvPr id="0" name=""/>
        <dsp:cNvSpPr/>
      </dsp:nvSpPr>
      <dsp:spPr>
        <a:xfrm>
          <a:off x="1576374" y="1944"/>
          <a:ext cx="1680235" cy="805999"/>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Administrative Captain Stacy Olsson</a:t>
          </a:r>
        </a:p>
        <a:p>
          <a:pPr marL="0" lvl="0" indent="0" algn="ctr" defTabSz="444500">
            <a:lnSpc>
              <a:spcPct val="90000"/>
            </a:lnSpc>
            <a:spcBef>
              <a:spcPct val="0"/>
            </a:spcBef>
            <a:spcAft>
              <a:spcPct val="35000"/>
            </a:spcAft>
            <a:buNone/>
          </a:pPr>
          <a:r>
            <a:rPr lang="en-US" sz="1000" kern="1200" dirty="0"/>
            <a:t>solsson@roanokecountyva.gov</a:t>
          </a:r>
        </a:p>
      </dsp:txBody>
      <dsp:txXfrm>
        <a:off x="1576374" y="1944"/>
        <a:ext cx="1680235" cy="805999"/>
      </dsp:txXfrm>
    </dsp:sp>
    <dsp:sp modelId="{2FF36852-128A-429D-9A0D-EDE72EA5130B}">
      <dsp:nvSpPr>
        <dsp:cNvPr id="0" name=""/>
        <dsp:cNvSpPr/>
      </dsp:nvSpPr>
      <dsp:spPr>
        <a:xfrm>
          <a:off x="1714181" y="1102914"/>
          <a:ext cx="1404620" cy="702310"/>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Administrative Lieutenant</a:t>
          </a:r>
        </a:p>
      </dsp:txBody>
      <dsp:txXfrm>
        <a:off x="1714181" y="1102914"/>
        <a:ext cx="1404620" cy="702310"/>
      </dsp:txXfrm>
    </dsp:sp>
    <dsp:sp modelId="{8BA11515-D851-43FA-80E9-499B532AFDC2}">
      <dsp:nvSpPr>
        <dsp:cNvPr id="0" name=""/>
        <dsp:cNvSpPr/>
      </dsp:nvSpPr>
      <dsp:spPr>
        <a:xfrm>
          <a:off x="1645467" y="2057403"/>
          <a:ext cx="1524013" cy="702310"/>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Academy</a:t>
          </a:r>
        </a:p>
      </dsp:txBody>
      <dsp:txXfrm>
        <a:off x="1645467" y="2057403"/>
        <a:ext cx="1524013" cy="702310"/>
      </dsp:txXfrm>
    </dsp:sp>
    <dsp:sp modelId="{DBA564A9-B0B2-456B-BDF5-BDE35DA46817}">
      <dsp:nvSpPr>
        <dsp:cNvPr id="0" name=""/>
        <dsp:cNvSpPr/>
      </dsp:nvSpPr>
      <dsp:spPr>
        <a:xfrm>
          <a:off x="3338386" y="2057403"/>
          <a:ext cx="1404620" cy="702310"/>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Professional Standards Unit</a:t>
          </a:r>
        </a:p>
      </dsp:txBody>
      <dsp:txXfrm>
        <a:off x="3338386" y="2057403"/>
        <a:ext cx="1404620" cy="702310"/>
      </dsp:txXfrm>
    </dsp:sp>
    <dsp:sp modelId="{02742A90-3652-4A87-890E-FCA95030FA80}">
      <dsp:nvSpPr>
        <dsp:cNvPr id="0" name=""/>
        <dsp:cNvSpPr/>
      </dsp:nvSpPr>
      <dsp:spPr>
        <a:xfrm>
          <a:off x="0" y="2057403"/>
          <a:ext cx="1404620" cy="702310"/>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Community Outreach/ School Resource</a:t>
          </a:r>
        </a:p>
      </dsp:txBody>
      <dsp:txXfrm>
        <a:off x="0" y="2057403"/>
        <a:ext cx="1404620" cy="702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65AFD-E2C2-4E97-A72E-57D3E8E55472}">
      <dsp:nvSpPr>
        <dsp:cNvPr id="0" name=""/>
        <dsp:cNvSpPr/>
      </dsp:nvSpPr>
      <dsp:spPr>
        <a:xfrm>
          <a:off x="163301" y="5047912"/>
          <a:ext cx="163797" cy="397823"/>
        </a:xfrm>
        <a:custGeom>
          <a:avLst/>
          <a:gdLst/>
          <a:ahLst/>
          <a:cxnLst/>
          <a:rect l="0" t="0" r="0" b="0"/>
          <a:pathLst>
            <a:path>
              <a:moveTo>
                <a:pt x="0" y="0"/>
              </a:moveTo>
              <a:lnTo>
                <a:pt x="0" y="397823"/>
              </a:lnTo>
              <a:lnTo>
                <a:pt x="163797" y="397823"/>
              </a:lnTo>
            </a:path>
          </a:pathLst>
        </a:custGeom>
        <a:noFill/>
        <a:ln w="15875" cap="rnd"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835DDD5-D4B1-4864-8C2E-2C9D7E127894}">
      <dsp:nvSpPr>
        <dsp:cNvPr id="0" name=""/>
        <dsp:cNvSpPr/>
      </dsp:nvSpPr>
      <dsp:spPr>
        <a:xfrm>
          <a:off x="117581" y="5047912"/>
          <a:ext cx="91440" cy="1348593"/>
        </a:xfrm>
        <a:custGeom>
          <a:avLst/>
          <a:gdLst/>
          <a:ahLst/>
          <a:cxnLst/>
          <a:rect l="0" t="0" r="0" b="0"/>
          <a:pathLst>
            <a:path>
              <a:moveTo>
                <a:pt x="45720" y="0"/>
              </a:moveTo>
              <a:lnTo>
                <a:pt x="45720" y="1348593"/>
              </a:lnTo>
              <a:lnTo>
                <a:pt x="133324" y="1348593"/>
              </a:lnTo>
            </a:path>
          </a:pathLst>
        </a:custGeom>
        <a:noFill/>
        <a:ln w="15875" cap="rnd"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704D12A-145E-4DC2-A18F-C4B6298143F2}">
      <dsp:nvSpPr>
        <dsp:cNvPr id="0" name=""/>
        <dsp:cNvSpPr/>
      </dsp:nvSpPr>
      <dsp:spPr>
        <a:xfrm>
          <a:off x="117581" y="5047912"/>
          <a:ext cx="91440" cy="880520"/>
        </a:xfrm>
        <a:custGeom>
          <a:avLst/>
          <a:gdLst/>
          <a:ahLst/>
          <a:cxnLst/>
          <a:rect l="0" t="0" r="0" b="0"/>
          <a:pathLst>
            <a:path>
              <a:moveTo>
                <a:pt x="45720" y="0"/>
              </a:moveTo>
              <a:lnTo>
                <a:pt x="45720" y="880520"/>
              </a:lnTo>
              <a:lnTo>
                <a:pt x="133324" y="880520"/>
              </a:lnTo>
            </a:path>
          </a:pathLst>
        </a:custGeom>
        <a:noFill/>
        <a:ln w="15875" cap="rnd"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2E7CD07-A252-46A2-AE6C-190404AAB3AE}">
      <dsp:nvSpPr>
        <dsp:cNvPr id="0" name=""/>
        <dsp:cNvSpPr/>
      </dsp:nvSpPr>
      <dsp:spPr>
        <a:xfrm>
          <a:off x="461427" y="4209712"/>
          <a:ext cx="2197233" cy="465542"/>
        </a:xfrm>
        <a:custGeom>
          <a:avLst/>
          <a:gdLst/>
          <a:ahLst/>
          <a:cxnLst/>
          <a:rect l="0" t="0" r="0" b="0"/>
          <a:pathLst>
            <a:path>
              <a:moveTo>
                <a:pt x="2197233" y="0"/>
              </a:moveTo>
              <a:lnTo>
                <a:pt x="2197233" y="387284"/>
              </a:lnTo>
              <a:lnTo>
                <a:pt x="0" y="387284"/>
              </a:lnTo>
              <a:lnTo>
                <a:pt x="0" y="465542"/>
              </a:lnTo>
            </a:path>
          </a:pathLst>
        </a:custGeom>
        <a:noFill/>
        <a:ln w="15875" cap="rnd"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005B59D-C377-439A-AB64-AA992E63EF73}">
      <dsp:nvSpPr>
        <dsp:cNvPr id="0" name=""/>
        <dsp:cNvSpPr/>
      </dsp:nvSpPr>
      <dsp:spPr>
        <a:xfrm>
          <a:off x="1402245" y="4209712"/>
          <a:ext cx="1256414" cy="438487"/>
        </a:xfrm>
        <a:custGeom>
          <a:avLst/>
          <a:gdLst/>
          <a:ahLst/>
          <a:cxnLst/>
          <a:rect l="0" t="0" r="0" b="0"/>
          <a:pathLst>
            <a:path>
              <a:moveTo>
                <a:pt x="1256414" y="0"/>
              </a:moveTo>
              <a:lnTo>
                <a:pt x="1256414" y="360229"/>
              </a:lnTo>
              <a:lnTo>
                <a:pt x="0" y="360229"/>
              </a:lnTo>
              <a:lnTo>
                <a:pt x="0" y="438487"/>
              </a:lnTo>
            </a:path>
          </a:pathLst>
        </a:custGeom>
        <a:noFill/>
        <a:ln w="15875" cap="rnd"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CC2FA8D-F0D7-4C86-8FA8-62026C0953A9}">
      <dsp:nvSpPr>
        <dsp:cNvPr id="0" name=""/>
        <dsp:cNvSpPr/>
      </dsp:nvSpPr>
      <dsp:spPr>
        <a:xfrm>
          <a:off x="2277655" y="4209712"/>
          <a:ext cx="381005" cy="465542"/>
        </a:xfrm>
        <a:custGeom>
          <a:avLst/>
          <a:gdLst/>
          <a:ahLst/>
          <a:cxnLst/>
          <a:rect l="0" t="0" r="0" b="0"/>
          <a:pathLst>
            <a:path>
              <a:moveTo>
                <a:pt x="381005" y="0"/>
              </a:moveTo>
              <a:lnTo>
                <a:pt x="381005" y="387284"/>
              </a:lnTo>
              <a:lnTo>
                <a:pt x="0" y="387284"/>
              </a:lnTo>
              <a:lnTo>
                <a:pt x="0" y="465542"/>
              </a:lnTo>
            </a:path>
          </a:pathLst>
        </a:custGeom>
        <a:noFill/>
        <a:ln w="15875" cap="rnd"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A02639A-DA36-4A05-8792-0E706C020C2B}">
      <dsp:nvSpPr>
        <dsp:cNvPr id="0" name=""/>
        <dsp:cNvSpPr/>
      </dsp:nvSpPr>
      <dsp:spPr>
        <a:xfrm>
          <a:off x="2658660" y="4209712"/>
          <a:ext cx="457198" cy="465542"/>
        </a:xfrm>
        <a:custGeom>
          <a:avLst/>
          <a:gdLst/>
          <a:ahLst/>
          <a:cxnLst/>
          <a:rect l="0" t="0" r="0" b="0"/>
          <a:pathLst>
            <a:path>
              <a:moveTo>
                <a:pt x="0" y="0"/>
              </a:moveTo>
              <a:lnTo>
                <a:pt x="0" y="387284"/>
              </a:lnTo>
              <a:lnTo>
                <a:pt x="457198" y="387284"/>
              </a:lnTo>
              <a:lnTo>
                <a:pt x="457198" y="465542"/>
              </a:lnTo>
            </a:path>
          </a:pathLst>
        </a:custGeom>
        <a:noFill/>
        <a:ln w="15875" cap="rnd"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CAB5C5E-196D-4C20-AFE6-D7D63DD8A9A7}">
      <dsp:nvSpPr>
        <dsp:cNvPr id="0" name=""/>
        <dsp:cNvSpPr/>
      </dsp:nvSpPr>
      <dsp:spPr>
        <a:xfrm>
          <a:off x="2658660" y="4209712"/>
          <a:ext cx="1295394" cy="465542"/>
        </a:xfrm>
        <a:custGeom>
          <a:avLst/>
          <a:gdLst/>
          <a:ahLst/>
          <a:cxnLst/>
          <a:rect l="0" t="0" r="0" b="0"/>
          <a:pathLst>
            <a:path>
              <a:moveTo>
                <a:pt x="0" y="0"/>
              </a:moveTo>
              <a:lnTo>
                <a:pt x="0" y="387284"/>
              </a:lnTo>
              <a:lnTo>
                <a:pt x="1295394" y="387284"/>
              </a:lnTo>
              <a:lnTo>
                <a:pt x="1295394" y="465542"/>
              </a:lnTo>
            </a:path>
          </a:pathLst>
        </a:custGeom>
        <a:noFill/>
        <a:ln w="15875" cap="rnd"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773C8D3-939E-4B8C-B3E2-72A606EB29EE}">
      <dsp:nvSpPr>
        <dsp:cNvPr id="0" name=""/>
        <dsp:cNvSpPr/>
      </dsp:nvSpPr>
      <dsp:spPr>
        <a:xfrm>
          <a:off x="2658660" y="4209712"/>
          <a:ext cx="2226482" cy="465542"/>
        </a:xfrm>
        <a:custGeom>
          <a:avLst/>
          <a:gdLst/>
          <a:ahLst/>
          <a:cxnLst/>
          <a:rect l="0" t="0" r="0" b="0"/>
          <a:pathLst>
            <a:path>
              <a:moveTo>
                <a:pt x="0" y="0"/>
              </a:moveTo>
              <a:lnTo>
                <a:pt x="0" y="387284"/>
              </a:lnTo>
              <a:lnTo>
                <a:pt x="2226482" y="387284"/>
              </a:lnTo>
              <a:lnTo>
                <a:pt x="2226482" y="465542"/>
              </a:lnTo>
            </a:path>
          </a:pathLst>
        </a:custGeom>
        <a:noFill/>
        <a:ln w="15875" cap="rnd"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96EB70A-60E6-4A82-A64E-6356AAD1E465}">
      <dsp:nvSpPr>
        <dsp:cNvPr id="0" name=""/>
        <dsp:cNvSpPr/>
      </dsp:nvSpPr>
      <dsp:spPr>
        <a:xfrm>
          <a:off x="1659718" y="3379856"/>
          <a:ext cx="1997883" cy="829856"/>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Captain Martin</a:t>
          </a:r>
        </a:p>
        <a:p>
          <a:pPr marL="0" lvl="0" indent="0" algn="ctr" defTabSz="622300">
            <a:lnSpc>
              <a:spcPct val="90000"/>
            </a:lnSpc>
            <a:spcBef>
              <a:spcPct val="0"/>
            </a:spcBef>
            <a:spcAft>
              <a:spcPct val="35000"/>
            </a:spcAft>
            <a:buNone/>
          </a:pPr>
          <a:r>
            <a:rPr lang="en-US" sz="1200" kern="1200" dirty="0">
              <a:solidFill>
                <a:schemeClr val="tx1"/>
              </a:solidFill>
            </a:rPr>
            <a:t>BMartin@roanokecountyva.gov</a:t>
          </a:r>
        </a:p>
      </dsp:txBody>
      <dsp:txXfrm>
        <a:off x="1659718" y="3379856"/>
        <a:ext cx="1997883" cy="829856"/>
      </dsp:txXfrm>
    </dsp:sp>
    <dsp:sp modelId="{7F097375-134A-4ED8-B2EB-125E0792EDD8}">
      <dsp:nvSpPr>
        <dsp:cNvPr id="0" name=""/>
        <dsp:cNvSpPr/>
      </dsp:nvSpPr>
      <dsp:spPr>
        <a:xfrm>
          <a:off x="4512485" y="4675254"/>
          <a:ext cx="745314" cy="372657"/>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First Shift</a:t>
          </a:r>
        </a:p>
      </dsp:txBody>
      <dsp:txXfrm>
        <a:off x="4512485" y="4675254"/>
        <a:ext cx="745314" cy="372657"/>
      </dsp:txXfrm>
    </dsp:sp>
    <dsp:sp modelId="{FBFE1F52-3A68-45D5-9A3F-9B19826166AC}">
      <dsp:nvSpPr>
        <dsp:cNvPr id="0" name=""/>
        <dsp:cNvSpPr/>
      </dsp:nvSpPr>
      <dsp:spPr>
        <a:xfrm>
          <a:off x="3581397" y="4675254"/>
          <a:ext cx="745314" cy="372657"/>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Second Shift</a:t>
          </a:r>
        </a:p>
      </dsp:txBody>
      <dsp:txXfrm>
        <a:off x="3581397" y="4675254"/>
        <a:ext cx="745314" cy="372657"/>
      </dsp:txXfrm>
    </dsp:sp>
    <dsp:sp modelId="{940B642E-60CF-4B52-8AF7-049A86BC96A3}">
      <dsp:nvSpPr>
        <dsp:cNvPr id="0" name=""/>
        <dsp:cNvSpPr/>
      </dsp:nvSpPr>
      <dsp:spPr>
        <a:xfrm>
          <a:off x="2743201" y="4675254"/>
          <a:ext cx="745314" cy="372657"/>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Third Shift</a:t>
          </a:r>
        </a:p>
      </dsp:txBody>
      <dsp:txXfrm>
        <a:off x="2743201" y="4675254"/>
        <a:ext cx="745314" cy="372657"/>
      </dsp:txXfrm>
    </dsp:sp>
    <dsp:sp modelId="{C52B70DC-D996-4CC7-8445-D47A2908060C}">
      <dsp:nvSpPr>
        <dsp:cNvPr id="0" name=""/>
        <dsp:cNvSpPr/>
      </dsp:nvSpPr>
      <dsp:spPr>
        <a:xfrm>
          <a:off x="1904997" y="4675254"/>
          <a:ext cx="745314" cy="372657"/>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Fourth Shift</a:t>
          </a:r>
        </a:p>
      </dsp:txBody>
      <dsp:txXfrm>
        <a:off x="1904997" y="4675254"/>
        <a:ext cx="745314" cy="372657"/>
      </dsp:txXfrm>
    </dsp:sp>
    <dsp:sp modelId="{F7B2597B-CCD3-42A3-8685-4214C4D1B2B2}">
      <dsp:nvSpPr>
        <dsp:cNvPr id="0" name=""/>
        <dsp:cNvSpPr/>
      </dsp:nvSpPr>
      <dsp:spPr>
        <a:xfrm>
          <a:off x="1029588" y="4648199"/>
          <a:ext cx="745314" cy="372657"/>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Medical</a:t>
          </a:r>
        </a:p>
      </dsp:txBody>
      <dsp:txXfrm>
        <a:off x="1029588" y="4648199"/>
        <a:ext cx="745314" cy="372657"/>
      </dsp:txXfrm>
    </dsp:sp>
    <dsp:sp modelId="{5DF10CD0-F58A-4A7B-A97B-1229B14423F9}">
      <dsp:nvSpPr>
        <dsp:cNvPr id="0" name=""/>
        <dsp:cNvSpPr/>
      </dsp:nvSpPr>
      <dsp:spPr>
        <a:xfrm>
          <a:off x="88769" y="4675254"/>
          <a:ext cx="745314" cy="372657"/>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Services</a:t>
          </a:r>
        </a:p>
      </dsp:txBody>
      <dsp:txXfrm>
        <a:off x="88769" y="4675254"/>
        <a:ext cx="745314" cy="372657"/>
      </dsp:txXfrm>
    </dsp:sp>
    <dsp:sp modelId="{7DB709B2-8058-426E-AE16-E256281D7809}">
      <dsp:nvSpPr>
        <dsp:cNvPr id="0" name=""/>
        <dsp:cNvSpPr/>
      </dsp:nvSpPr>
      <dsp:spPr>
        <a:xfrm>
          <a:off x="250905" y="5768296"/>
          <a:ext cx="881282" cy="320273"/>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Inmate Services</a:t>
          </a:r>
        </a:p>
      </dsp:txBody>
      <dsp:txXfrm>
        <a:off x="250905" y="5768296"/>
        <a:ext cx="881282" cy="320273"/>
      </dsp:txXfrm>
    </dsp:sp>
    <dsp:sp modelId="{4237EB44-93BE-4B7D-ABE6-26804AB03417}">
      <dsp:nvSpPr>
        <dsp:cNvPr id="0" name=""/>
        <dsp:cNvSpPr/>
      </dsp:nvSpPr>
      <dsp:spPr>
        <a:xfrm>
          <a:off x="250905" y="6210174"/>
          <a:ext cx="791062" cy="372661"/>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Classification</a:t>
          </a:r>
        </a:p>
      </dsp:txBody>
      <dsp:txXfrm>
        <a:off x="250905" y="6210174"/>
        <a:ext cx="791062" cy="372661"/>
      </dsp:txXfrm>
    </dsp:sp>
    <dsp:sp modelId="{40BB304F-D7E9-4A2C-B637-643C3D5A0B8F}">
      <dsp:nvSpPr>
        <dsp:cNvPr id="0" name=""/>
        <dsp:cNvSpPr/>
      </dsp:nvSpPr>
      <dsp:spPr>
        <a:xfrm>
          <a:off x="327099" y="5260270"/>
          <a:ext cx="737265" cy="370928"/>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Records</a:t>
          </a:r>
        </a:p>
      </dsp:txBody>
      <dsp:txXfrm>
        <a:off x="327099" y="5260270"/>
        <a:ext cx="737265" cy="3709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1E8AE-E019-43F9-BF1A-5EC4BCB25982}">
      <dsp:nvSpPr>
        <dsp:cNvPr id="0" name=""/>
        <dsp:cNvSpPr/>
      </dsp:nvSpPr>
      <dsp:spPr>
        <a:xfrm>
          <a:off x="2610802" y="3883501"/>
          <a:ext cx="204723" cy="476926"/>
        </a:xfrm>
        <a:custGeom>
          <a:avLst/>
          <a:gdLst/>
          <a:ahLst/>
          <a:cxnLst/>
          <a:rect l="0" t="0" r="0" b="0"/>
          <a:pathLst>
            <a:path>
              <a:moveTo>
                <a:pt x="204723" y="0"/>
              </a:moveTo>
              <a:lnTo>
                <a:pt x="204723" y="476926"/>
              </a:lnTo>
              <a:lnTo>
                <a:pt x="0" y="476926"/>
              </a:lnTo>
            </a:path>
          </a:pathLst>
        </a:custGeom>
        <a:noFill/>
        <a:ln w="15875" cap="rnd"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899E2CF-5B7C-4BB1-9BC3-E4508EE2730B}">
      <dsp:nvSpPr>
        <dsp:cNvPr id="0" name=""/>
        <dsp:cNvSpPr/>
      </dsp:nvSpPr>
      <dsp:spPr>
        <a:xfrm>
          <a:off x="4294118" y="5573138"/>
          <a:ext cx="249804" cy="96876"/>
        </a:xfrm>
        <a:custGeom>
          <a:avLst/>
          <a:gdLst/>
          <a:ahLst/>
          <a:cxnLst/>
          <a:rect l="0" t="0" r="0" b="0"/>
          <a:pathLst>
            <a:path>
              <a:moveTo>
                <a:pt x="249804" y="96876"/>
              </a:moveTo>
              <a:lnTo>
                <a:pt x="0" y="0"/>
              </a:lnTo>
            </a:path>
          </a:pathLst>
        </a:custGeom>
        <a:noFill/>
        <a:ln w="15875" cap="rnd"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3405F64-8646-48B4-BF4A-C1DA76DFD138}">
      <dsp:nvSpPr>
        <dsp:cNvPr id="0" name=""/>
        <dsp:cNvSpPr/>
      </dsp:nvSpPr>
      <dsp:spPr>
        <a:xfrm>
          <a:off x="2815525" y="3883501"/>
          <a:ext cx="2199214" cy="1197990"/>
        </a:xfrm>
        <a:custGeom>
          <a:avLst/>
          <a:gdLst/>
          <a:ahLst/>
          <a:cxnLst/>
          <a:rect l="0" t="0" r="0" b="0"/>
          <a:pathLst>
            <a:path>
              <a:moveTo>
                <a:pt x="0" y="0"/>
              </a:moveTo>
              <a:lnTo>
                <a:pt x="0" y="1074400"/>
              </a:lnTo>
              <a:lnTo>
                <a:pt x="2199214" y="1074400"/>
              </a:lnTo>
              <a:lnTo>
                <a:pt x="2199214" y="1197990"/>
              </a:lnTo>
            </a:path>
          </a:pathLst>
        </a:custGeom>
        <a:noFill/>
        <a:ln w="15875" cap="rnd" cmpd="sng" algn="ctr">
          <a:solidFill>
            <a:schemeClr val="accent3"/>
          </a:solidFill>
          <a:prstDash val="solid"/>
        </a:ln>
        <a:effectLst/>
        <a:scene3d>
          <a:camera prst="orthographicFront"/>
          <a:lightRig rig="flat" dir="t"/>
        </a:scene3d>
      </dsp:spPr>
      <dsp:style>
        <a:lnRef idx="2">
          <a:schemeClr val="accent3"/>
        </a:lnRef>
        <a:fillRef idx="0">
          <a:schemeClr val="accent3"/>
        </a:fillRef>
        <a:effectRef idx="1">
          <a:schemeClr val="accent3"/>
        </a:effectRef>
        <a:fontRef idx="minor">
          <a:schemeClr val="tx1"/>
        </a:fontRef>
      </dsp:style>
    </dsp:sp>
    <dsp:sp modelId="{3041E87C-C168-4B93-9443-6C3812149A87}">
      <dsp:nvSpPr>
        <dsp:cNvPr id="0" name=""/>
        <dsp:cNvSpPr/>
      </dsp:nvSpPr>
      <dsp:spPr>
        <a:xfrm>
          <a:off x="2815525" y="3883501"/>
          <a:ext cx="777497" cy="1197990"/>
        </a:xfrm>
        <a:custGeom>
          <a:avLst/>
          <a:gdLst/>
          <a:ahLst/>
          <a:cxnLst/>
          <a:rect l="0" t="0" r="0" b="0"/>
          <a:pathLst>
            <a:path>
              <a:moveTo>
                <a:pt x="0" y="0"/>
              </a:moveTo>
              <a:lnTo>
                <a:pt x="0" y="1074400"/>
              </a:lnTo>
              <a:lnTo>
                <a:pt x="777497" y="1074400"/>
              </a:lnTo>
              <a:lnTo>
                <a:pt x="777497" y="1197990"/>
              </a:lnTo>
            </a:path>
          </a:pathLst>
        </a:custGeom>
        <a:noFill/>
        <a:ln w="15875" cap="rnd"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74E6C03-B4D3-4E16-AA95-DEE8A3A22F11}">
      <dsp:nvSpPr>
        <dsp:cNvPr id="0" name=""/>
        <dsp:cNvSpPr/>
      </dsp:nvSpPr>
      <dsp:spPr>
        <a:xfrm>
          <a:off x="2131862" y="3883501"/>
          <a:ext cx="683663" cy="1197990"/>
        </a:xfrm>
        <a:custGeom>
          <a:avLst/>
          <a:gdLst/>
          <a:ahLst/>
          <a:cxnLst/>
          <a:rect l="0" t="0" r="0" b="0"/>
          <a:pathLst>
            <a:path>
              <a:moveTo>
                <a:pt x="683663" y="0"/>
              </a:moveTo>
              <a:lnTo>
                <a:pt x="683663" y="1074400"/>
              </a:lnTo>
              <a:lnTo>
                <a:pt x="0" y="1074400"/>
              </a:lnTo>
              <a:lnTo>
                <a:pt x="0" y="1197990"/>
              </a:lnTo>
            </a:path>
          </a:pathLst>
        </a:custGeom>
        <a:noFill/>
        <a:ln w="15875" cap="rnd"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A50AC20-D5CB-4E4E-8E5C-033E890250BD}">
      <dsp:nvSpPr>
        <dsp:cNvPr id="0" name=""/>
        <dsp:cNvSpPr/>
      </dsp:nvSpPr>
      <dsp:spPr>
        <a:xfrm>
          <a:off x="671832" y="3883501"/>
          <a:ext cx="2143693" cy="1197990"/>
        </a:xfrm>
        <a:custGeom>
          <a:avLst/>
          <a:gdLst/>
          <a:ahLst/>
          <a:cxnLst/>
          <a:rect l="0" t="0" r="0" b="0"/>
          <a:pathLst>
            <a:path>
              <a:moveTo>
                <a:pt x="2143693" y="0"/>
              </a:moveTo>
              <a:lnTo>
                <a:pt x="2143693" y="1074400"/>
              </a:lnTo>
              <a:lnTo>
                <a:pt x="0" y="1074400"/>
              </a:lnTo>
              <a:lnTo>
                <a:pt x="0" y="1197990"/>
              </a:lnTo>
            </a:path>
          </a:pathLst>
        </a:custGeom>
        <a:noFill/>
        <a:ln w="15875" cap="rnd"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DB806B8-86CB-41EB-BD51-6789228E49F9}">
      <dsp:nvSpPr>
        <dsp:cNvPr id="0" name=""/>
        <dsp:cNvSpPr/>
      </dsp:nvSpPr>
      <dsp:spPr>
        <a:xfrm>
          <a:off x="2769805" y="2725407"/>
          <a:ext cx="91440" cy="432999"/>
        </a:xfrm>
        <a:custGeom>
          <a:avLst/>
          <a:gdLst/>
          <a:ahLst/>
          <a:cxnLst/>
          <a:rect l="0" t="0" r="0" b="0"/>
          <a:pathLst>
            <a:path>
              <a:moveTo>
                <a:pt x="45720" y="0"/>
              </a:moveTo>
              <a:lnTo>
                <a:pt x="45720" y="432999"/>
              </a:lnTo>
            </a:path>
          </a:pathLst>
        </a:custGeom>
        <a:noFill/>
        <a:ln w="15875" cap="rnd" cmpd="sng" algn="ctr">
          <a:solidFill>
            <a:schemeClr val="accent3"/>
          </a:solidFill>
          <a:prstDash val="solid"/>
        </a:ln>
        <a:effectLst/>
        <a:scene3d>
          <a:camera prst="orthographicFront"/>
          <a:lightRig rig="flat" dir="t"/>
        </a:scene3d>
      </dsp:spPr>
      <dsp:style>
        <a:lnRef idx="2">
          <a:schemeClr val="accent3"/>
        </a:lnRef>
        <a:fillRef idx="0">
          <a:schemeClr val="accent3"/>
        </a:fillRef>
        <a:effectRef idx="1">
          <a:schemeClr val="accent3"/>
        </a:effectRef>
        <a:fontRef idx="minor">
          <a:schemeClr val="tx1"/>
        </a:fontRef>
      </dsp:style>
    </dsp:sp>
    <dsp:sp modelId="{8D0360F8-BFFC-4C35-8B82-FAB662F327D9}">
      <dsp:nvSpPr>
        <dsp:cNvPr id="0" name=""/>
        <dsp:cNvSpPr/>
      </dsp:nvSpPr>
      <dsp:spPr>
        <a:xfrm>
          <a:off x="1637603" y="1839945"/>
          <a:ext cx="2355844" cy="885461"/>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Captain</a:t>
          </a:r>
        </a:p>
        <a:p>
          <a:pPr marL="0" lvl="0" indent="0" algn="ctr" defTabSz="444500">
            <a:lnSpc>
              <a:spcPct val="90000"/>
            </a:lnSpc>
            <a:spcBef>
              <a:spcPct val="0"/>
            </a:spcBef>
            <a:spcAft>
              <a:spcPct val="35000"/>
            </a:spcAft>
            <a:buNone/>
          </a:pPr>
          <a:r>
            <a:rPr lang="en-US" sz="1000" kern="1200" dirty="0">
              <a:solidFill>
                <a:schemeClr val="tx1"/>
              </a:solidFill>
            </a:rPr>
            <a:t>Mark Crouch</a:t>
          </a:r>
        </a:p>
        <a:p>
          <a:pPr marL="0" lvl="0" indent="0" algn="ctr" defTabSz="444500">
            <a:lnSpc>
              <a:spcPct val="90000"/>
            </a:lnSpc>
            <a:spcBef>
              <a:spcPct val="0"/>
            </a:spcBef>
            <a:spcAft>
              <a:spcPct val="35000"/>
            </a:spcAft>
            <a:buNone/>
          </a:pPr>
          <a:r>
            <a:rPr lang="en-US" sz="1000" kern="1200" dirty="0">
              <a:solidFill>
                <a:schemeClr val="tx1"/>
              </a:solidFill>
            </a:rPr>
            <a:t>mcrouch@roanokecountyva.gov</a:t>
          </a:r>
          <a:r>
            <a:rPr lang="en-US" sz="1000" kern="1200" dirty="0">
              <a:solidFill>
                <a:schemeClr val="bg1"/>
              </a:solidFill>
            </a:rPr>
            <a:t>	</a:t>
          </a:r>
        </a:p>
      </dsp:txBody>
      <dsp:txXfrm>
        <a:off x="1637603" y="1839945"/>
        <a:ext cx="2355844" cy="885461"/>
      </dsp:txXfrm>
    </dsp:sp>
    <dsp:sp modelId="{5DE3B926-759E-4867-840E-4C24DB3A360A}">
      <dsp:nvSpPr>
        <dsp:cNvPr id="0" name=""/>
        <dsp:cNvSpPr/>
      </dsp:nvSpPr>
      <dsp:spPr>
        <a:xfrm>
          <a:off x="2039700" y="3158406"/>
          <a:ext cx="1551651" cy="725095"/>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Lieutenant</a:t>
          </a:r>
        </a:p>
      </dsp:txBody>
      <dsp:txXfrm>
        <a:off x="2039700" y="3158406"/>
        <a:ext cx="1551651" cy="725095"/>
      </dsp:txXfrm>
    </dsp:sp>
    <dsp:sp modelId="{75659F90-81FF-42B8-9666-9598DE639139}">
      <dsp:nvSpPr>
        <dsp:cNvPr id="0" name=""/>
        <dsp:cNvSpPr/>
      </dsp:nvSpPr>
      <dsp:spPr>
        <a:xfrm>
          <a:off x="83309" y="5081492"/>
          <a:ext cx="1177045" cy="588522"/>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General District Court Sergeant</a:t>
          </a:r>
        </a:p>
      </dsp:txBody>
      <dsp:txXfrm>
        <a:off x="83309" y="5081492"/>
        <a:ext cx="1177045" cy="588522"/>
      </dsp:txXfrm>
    </dsp:sp>
    <dsp:sp modelId="{00DE57F3-8EC2-4CC0-9830-71BC049A79B0}">
      <dsp:nvSpPr>
        <dsp:cNvPr id="0" name=""/>
        <dsp:cNvSpPr/>
      </dsp:nvSpPr>
      <dsp:spPr>
        <a:xfrm>
          <a:off x="1543340" y="5081492"/>
          <a:ext cx="1177045" cy="577752"/>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endParaRPr lang="en-US" sz="1000" kern="1200" dirty="0">
            <a:solidFill>
              <a:schemeClr val="bg1"/>
            </a:solidFill>
          </a:endParaRPr>
        </a:p>
        <a:p>
          <a:pPr marL="0" lvl="0" indent="0" algn="ctr" defTabSz="444500">
            <a:lnSpc>
              <a:spcPct val="90000"/>
            </a:lnSpc>
            <a:spcBef>
              <a:spcPct val="0"/>
            </a:spcBef>
            <a:spcAft>
              <a:spcPct val="35000"/>
            </a:spcAft>
            <a:buNone/>
          </a:pPr>
          <a:r>
            <a:rPr lang="en-US" sz="1000" kern="1200" dirty="0">
              <a:solidFill>
                <a:schemeClr val="tx1"/>
              </a:solidFill>
            </a:rPr>
            <a:t>Circuit Court Sergeant</a:t>
          </a:r>
        </a:p>
        <a:p>
          <a:pPr marL="0" lvl="0" indent="0" algn="ctr" defTabSz="444500">
            <a:lnSpc>
              <a:spcPct val="90000"/>
            </a:lnSpc>
            <a:spcBef>
              <a:spcPct val="0"/>
            </a:spcBef>
            <a:spcAft>
              <a:spcPct val="35000"/>
            </a:spcAft>
            <a:buNone/>
          </a:pPr>
          <a:endParaRPr lang="en-US" sz="1000" kern="1200" dirty="0">
            <a:solidFill>
              <a:schemeClr val="bg1"/>
            </a:solidFill>
          </a:endParaRPr>
        </a:p>
      </dsp:txBody>
      <dsp:txXfrm>
        <a:off x="1543340" y="5081492"/>
        <a:ext cx="1177045" cy="577752"/>
      </dsp:txXfrm>
    </dsp:sp>
    <dsp:sp modelId="{BE8AE708-59DF-434C-9794-599D53433753}">
      <dsp:nvSpPr>
        <dsp:cNvPr id="0" name=""/>
        <dsp:cNvSpPr/>
      </dsp:nvSpPr>
      <dsp:spPr>
        <a:xfrm>
          <a:off x="3004500" y="5081492"/>
          <a:ext cx="1177045" cy="588522"/>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Juvenile Domestic Relations Court Sergeant </a:t>
          </a:r>
        </a:p>
      </dsp:txBody>
      <dsp:txXfrm>
        <a:off x="3004500" y="5081492"/>
        <a:ext cx="1177045" cy="588522"/>
      </dsp:txXfrm>
    </dsp:sp>
    <dsp:sp modelId="{8294F3E9-7DDE-4EEF-8A67-7C5EF102E0D4}">
      <dsp:nvSpPr>
        <dsp:cNvPr id="0" name=""/>
        <dsp:cNvSpPr/>
      </dsp:nvSpPr>
      <dsp:spPr>
        <a:xfrm>
          <a:off x="4426217" y="5081492"/>
          <a:ext cx="1177045" cy="588522"/>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Administrative Sergeant</a:t>
          </a:r>
        </a:p>
      </dsp:txBody>
      <dsp:txXfrm>
        <a:off x="4426217" y="5081492"/>
        <a:ext cx="1177045" cy="588522"/>
      </dsp:txXfrm>
    </dsp:sp>
    <dsp:sp modelId="{7AFBF741-62FB-400C-BB31-846C4645E5A9}">
      <dsp:nvSpPr>
        <dsp:cNvPr id="0" name=""/>
        <dsp:cNvSpPr/>
      </dsp:nvSpPr>
      <dsp:spPr>
        <a:xfrm>
          <a:off x="4294118" y="5278877"/>
          <a:ext cx="1177045" cy="588522"/>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Civil Process</a:t>
          </a:r>
        </a:p>
      </dsp:txBody>
      <dsp:txXfrm>
        <a:off x="4294118" y="5278877"/>
        <a:ext cx="1177045" cy="588522"/>
      </dsp:txXfrm>
    </dsp:sp>
    <dsp:sp modelId="{99C282E3-4F87-4FFE-A59D-D5477C4E2254}">
      <dsp:nvSpPr>
        <dsp:cNvPr id="0" name=""/>
        <dsp:cNvSpPr/>
      </dsp:nvSpPr>
      <dsp:spPr>
        <a:xfrm>
          <a:off x="1249573" y="4081833"/>
          <a:ext cx="1361229" cy="557189"/>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Civil Process Clerk</a:t>
          </a:r>
        </a:p>
      </dsp:txBody>
      <dsp:txXfrm>
        <a:off x="1249573" y="4081833"/>
        <a:ext cx="1361229" cy="55718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30" tIns="45716" rIns="91430" bIns="45716"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5138"/>
          </a:xfrm>
          <a:prstGeom prst="rect">
            <a:avLst/>
          </a:prstGeom>
        </p:spPr>
        <p:txBody>
          <a:bodyPr vert="horz" lIns="91430" tIns="45716" rIns="91430" bIns="45716" rtlCol="0"/>
          <a:lstStyle>
            <a:lvl1pPr algn="r">
              <a:defRPr sz="1200"/>
            </a:lvl1pPr>
          </a:lstStyle>
          <a:p>
            <a:fld id="{6999CFA9-98F0-49FF-886C-E6E81CA6C896}" type="datetimeFigureOut">
              <a:rPr lang="en-US" smtClean="0"/>
              <a:t>5/14/2025</a:t>
            </a:fld>
            <a:endParaRPr lang="en-US" dirty="0"/>
          </a:p>
        </p:txBody>
      </p:sp>
      <p:sp>
        <p:nvSpPr>
          <p:cNvPr id="4" name="Footer Placeholder 3"/>
          <p:cNvSpPr>
            <a:spLocks noGrp="1"/>
          </p:cNvSpPr>
          <p:nvPr>
            <p:ph type="ftr" sz="quarter" idx="2"/>
          </p:nvPr>
        </p:nvSpPr>
        <p:spPr>
          <a:xfrm>
            <a:off x="1" y="8829676"/>
            <a:ext cx="3038475" cy="465138"/>
          </a:xfrm>
          <a:prstGeom prst="rect">
            <a:avLst/>
          </a:prstGeom>
        </p:spPr>
        <p:txBody>
          <a:bodyPr vert="horz" lIns="91430" tIns="45716" rIns="91430" bIns="45716" rtlCol="0" anchor="b"/>
          <a:lstStyle>
            <a:lvl1pPr algn="l">
              <a:defRPr sz="1200"/>
            </a:lvl1pPr>
          </a:lstStyle>
          <a:p>
            <a:r>
              <a:rPr lang="en-US" dirty="0"/>
              <a:t>2</a:t>
            </a:r>
          </a:p>
        </p:txBody>
      </p:sp>
      <p:sp>
        <p:nvSpPr>
          <p:cNvPr id="5" name="Slide Number Placeholder 4"/>
          <p:cNvSpPr>
            <a:spLocks noGrp="1"/>
          </p:cNvSpPr>
          <p:nvPr>
            <p:ph type="sldNum" sz="quarter" idx="3"/>
          </p:nvPr>
        </p:nvSpPr>
        <p:spPr>
          <a:xfrm>
            <a:off x="3970339" y="8829676"/>
            <a:ext cx="3038475" cy="465138"/>
          </a:xfrm>
          <a:prstGeom prst="rect">
            <a:avLst/>
          </a:prstGeom>
        </p:spPr>
        <p:txBody>
          <a:bodyPr vert="horz" lIns="91430" tIns="45716" rIns="91430" bIns="45716" rtlCol="0" anchor="b"/>
          <a:lstStyle>
            <a:lvl1pPr algn="r">
              <a:defRPr sz="1200"/>
            </a:lvl1pPr>
          </a:lstStyle>
          <a:p>
            <a:fld id="{D8E49248-A986-45C4-A62F-81A4B0BFF1FD}" type="slidenum">
              <a:rPr lang="en-US" smtClean="0"/>
              <a:t>‹#›</a:t>
            </a:fld>
            <a:endParaRPr lang="en-US" dirty="0"/>
          </a:p>
        </p:txBody>
      </p:sp>
    </p:spTree>
    <p:extLst>
      <p:ext uri="{BB962C8B-B14F-4D97-AF65-F5344CB8AC3E}">
        <p14:creationId xmlns:p14="http://schemas.microsoft.com/office/powerpoint/2010/main" val="175249004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49" tIns="46575" rIns="93149" bIns="46575" rtlCol="0"/>
          <a:lstStyle>
            <a:lvl1pPr algn="l">
              <a:defRPr sz="13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49" tIns="46575" rIns="93149" bIns="46575" rtlCol="0"/>
          <a:lstStyle>
            <a:lvl1pPr algn="r">
              <a:defRPr sz="1300"/>
            </a:lvl1pPr>
          </a:lstStyle>
          <a:p>
            <a:fld id="{EC02A8A2-C079-4AC1-8EC6-FB51DA7D57BE}" type="datetimeFigureOut">
              <a:rPr lang="en-US" smtClean="0"/>
              <a:t>5/14/2025</a:t>
            </a:fld>
            <a:endParaRPr lang="en-US" dirty="0"/>
          </a:p>
        </p:txBody>
      </p:sp>
      <p:sp>
        <p:nvSpPr>
          <p:cNvPr id="4" name="Slide Image Placeholder 3"/>
          <p:cNvSpPr>
            <a:spLocks noGrp="1" noRot="1" noChangeAspect="1"/>
          </p:cNvSpPr>
          <p:nvPr>
            <p:ph type="sldImg" idx="2"/>
          </p:nvPr>
        </p:nvSpPr>
        <p:spPr>
          <a:xfrm>
            <a:off x="2198688" y="698500"/>
            <a:ext cx="2613025" cy="3486150"/>
          </a:xfrm>
          <a:prstGeom prst="rect">
            <a:avLst/>
          </a:prstGeom>
          <a:noFill/>
          <a:ln w="12700">
            <a:solidFill>
              <a:prstClr val="black"/>
            </a:solidFill>
          </a:ln>
        </p:spPr>
        <p:txBody>
          <a:bodyPr vert="horz" lIns="93149" tIns="46575" rIns="93149" bIns="46575"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49" tIns="46575" rIns="93149" bIns="4657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49" tIns="46575" rIns="93149" bIns="46575" rtlCol="0" anchor="b"/>
          <a:lstStyle>
            <a:lvl1pPr algn="l">
              <a:defRPr sz="1300"/>
            </a:lvl1pPr>
          </a:lstStyle>
          <a:p>
            <a:r>
              <a:rPr lang="en-US" dirty="0"/>
              <a:t>2</a:t>
            </a:r>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49" tIns="46575" rIns="93149" bIns="46575" rtlCol="0" anchor="b"/>
          <a:lstStyle>
            <a:lvl1pPr algn="r">
              <a:defRPr sz="1300"/>
            </a:lvl1pPr>
          </a:lstStyle>
          <a:p>
            <a:fld id="{155217B6-8229-4819-8804-12D897665D9A}" type="slidenum">
              <a:rPr lang="en-US" smtClean="0"/>
              <a:t>‹#›</a:t>
            </a:fld>
            <a:endParaRPr lang="en-US" dirty="0"/>
          </a:p>
        </p:txBody>
      </p:sp>
    </p:spTree>
    <p:extLst>
      <p:ext uri="{BB962C8B-B14F-4D97-AF65-F5344CB8AC3E}">
        <p14:creationId xmlns:p14="http://schemas.microsoft.com/office/powerpoint/2010/main" val="198866463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
            </a:r>
          </a:p>
        </p:txBody>
      </p:sp>
      <p:sp>
        <p:nvSpPr>
          <p:cNvPr id="4" name="Footer Placeholder 3"/>
          <p:cNvSpPr>
            <a:spLocks noGrp="1"/>
          </p:cNvSpPr>
          <p:nvPr>
            <p:ph type="ftr" sz="quarter" idx="4"/>
          </p:nvPr>
        </p:nvSpPr>
        <p:spPr/>
        <p:txBody>
          <a:bodyPr/>
          <a:lstStyle/>
          <a:p>
            <a:pPr defTabSz="456468">
              <a:defRPr/>
            </a:pPr>
            <a:r>
              <a:rPr lang="en-US" dirty="0">
                <a:solidFill>
                  <a:prstClr val="black"/>
                </a:solidFill>
                <a:latin typeface="Calibri"/>
              </a:rPr>
              <a:t>2</a:t>
            </a:r>
          </a:p>
        </p:txBody>
      </p:sp>
      <p:sp>
        <p:nvSpPr>
          <p:cNvPr id="5" name="Slide Number Placeholder 4"/>
          <p:cNvSpPr>
            <a:spLocks noGrp="1"/>
          </p:cNvSpPr>
          <p:nvPr>
            <p:ph type="sldNum" sz="quarter" idx="5"/>
          </p:nvPr>
        </p:nvSpPr>
        <p:spPr/>
        <p:txBody>
          <a:bodyPr/>
          <a:lstStyle/>
          <a:p>
            <a:pPr defTabSz="456468">
              <a:defRPr/>
            </a:pPr>
            <a:fld id="{155217B6-8229-4819-8804-12D897665D9A}" type="slidenum">
              <a:rPr lang="en-US">
                <a:solidFill>
                  <a:prstClr val="black"/>
                </a:solidFill>
                <a:latin typeface="Calibri"/>
              </a:rPr>
              <a:pPr defTabSz="456468">
                <a:defRPr/>
              </a:pPr>
              <a:t>1</a:t>
            </a:fld>
            <a:endParaRPr lang="en-US" dirty="0">
              <a:solidFill>
                <a:prstClr val="black"/>
              </a:solidFill>
              <a:latin typeface="Calibri"/>
            </a:endParaRPr>
          </a:p>
        </p:txBody>
      </p:sp>
    </p:spTree>
    <p:extLst>
      <p:ext uri="{BB962C8B-B14F-4D97-AF65-F5344CB8AC3E}">
        <p14:creationId xmlns:p14="http://schemas.microsoft.com/office/powerpoint/2010/main" val="3148507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5217B6-8229-4819-8804-12D897665D9A}" type="slidenum">
              <a:rPr lang="en-US" smtClean="0"/>
              <a:t>3</a:t>
            </a:fld>
            <a:endParaRPr lang="en-US" dirty="0"/>
          </a:p>
        </p:txBody>
      </p:sp>
      <p:sp>
        <p:nvSpPr>
          <p:cNvPr id="5" name="Footer Placeholder 4"/>
          <p:cNvSpPr>
            <a:spLocks noGrp="1"/>
          </p:cNvSpPr>
          <p:nvPr>
            <p:ph type="ftr" sz="quarter" idx="11"/>
          </p:nvPr>
        </p:nvSpPr>
        <p:spPr/>
        <p:txBody>
          <a:bodyPr/>
          <a:lstStyle/>
          <a:p>
            <a:r>
              <a:rPr lang="en-US" dirty="0"/>
              <a:t>2</a:t>
            </a:r>
          </a:p>
        </p:txBody>
      </p:sp>
    </p:spTree>
    <p:extLst>
      <p:ext uri="{BB962C8B-B14F-4D97-AF65-F5344CB8AC3E}">
        <p14:creationId xmlns:p14="http://schemas.microsoft.com/office/powerpoint/2010/main" val="3067133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155217B6-8229-4819-8804-12D897665D9A}" type="slidenum">
              <a:rPr lang="en-US" smtClean="0"/>
              <a:t>22</a:t>
            </a:fld>
            <a:endParaRPr lang="en-US" dirty="0"/>
          </a:p>
        </p:txBody>
      </p:sp>
      <p:sp>
        <p:nvSpPr>
          <p:cNvPr id="4" name="Footer Placeholder 3"/>
          <p:cNvSpPr>
            <a:spLocks noGrp="1"/>
          </p:cNvSpPr>
          <p:nvPr>
            <p:ph type="ftr" sz="quarter" idx="11"/>
          </p:nvPr>
        </p:nvSpPr>
        <p:spPr/>
        <p:txBody>
          <a:bodyPr/>
          <a:lstStyle/>
          <a:p>
            <a:r>
              <a:rPr lang="en-US" dirty="0"/>
              <a:t>2</a:t>
            </a:r>
          </a:p>
        </p:txBody>
      </p:sp>
    </p:spTree>
    <p:extLst>
      <p:ext uri="{BB962C8B-B14F-4D97-AF65-F5344CB8AC3E}">
        <p14:creationId xmlns:p14="http://schemas.microsoft.com/office/powerpoint/2010/main" val="262755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155217B6-8229-4819-8804-12D897665D9A}" type="slidenum">
              <a:rPr lang="en-US" smtClean="0"/>
              <a:t>23</a:t>
            </a:fld>
            <a:endParaRPr lang="en-US" dirty="0"/>
          </a:p>
        </p:txBody>
      </p:sp>
      <p:sp>
        <p:nvSpPr>
          <p:cNvPr id="4" name="Footer Placeholder 3"/>
          <p:cNvSpPr>
            <a:spLocks noGrp="1"/>
          </p:cNvSpPr>
          <p:nvPr>
            <p:ph type="ftr" sz="quarter" idx="11"/>
          </p:nvPr>
        </p:nvSpPr>
        <p:spPr/>
        <p:txBody>
          <a:bodyPr/>
          <a:lstStyle/>
          <a:p>
            <a:r>
              <a:rPr lang="en-US" dirty="0"/>
              <a:t>2</a:t>
            </a:r>
          </a:p>
        </p:txBody>
      </p:sp>
    </p:spTree>
    <p:extLst>
      <p:ext uri="{BB962C8B-B14F-4D97-AF65-F5344CB8AC3E}">
        <p14:creationId xmlns:p14="http://schemas.microsoft.com/office/powerpoint/2010/main" val="1543220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155217B6-8229-4819-8804-12D897665D9A}" type="slidenum">
              <a:rPr lang="en-US" smtClean="0"/>
              <a:t>46</a:t>
            </a:fld>
            <a:endParaRPr lang="en-US" dirty="0"/>
          </a:p>
        </p:txBody>
      </p:sp>
      <p:sp>
        <p:nvSpPr>
          <p:cNvPr id="4" name="Footer Placeholder 3"/>
          <p:cNvSpPr>
            <a:spLocks noGrp="1"/>
          </p:cNvSpPr>
          <p:nvPr>
            <p:ph type="ftr" sz="quarter" idx="11"/>
          </p:nvPr>
        </p:nvSpPr>
        <p:spPr/>
        <p:txBody>
          <a:bodyPr/>
          <a:lstStyle/>
          <a:p>
            <a:r>
              <a:rPr lang="en-US" dirty="0"/>
              <a:t>2</a:t>
            </a:r>
          </a:p>
        </p:txBody>
      </p:sp>
    </p:spTree>
    <p:extLst>
      <p:ext uri="{BB962C8B-B14F-4D97-AF65-F5344CB8AC3E}">
        <p14:creationId xmlns:p14="http://schemas.microsoft.com/office/powerpoint/2010/main" val="2249653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57135"/>
            <a:ext cx="5044547" cy="367923"/>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341" y="5658460"/>
            <a:ext cx="1730873" cy="369253"/>
          </a:xfrm>
          <a:prstGeom prst="rect">
            <a:avLst/>
          </a:prstGeom>
        </p:spPr>
      </p:pic>
      <p:sp>
        <p:nvSpPr>
          <p:cNvPr id="9" name="Rectangle 8"/>
          <p:cNvSpPr/>
          <p:nvPr/>
        </p:nvSpPr>
        <p:spPr bwMode="ltGray">
          <a:xfrm>
            <a:off x="0" y="3453437"/>
            <a:ext cx="5044548" cy="221377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5125340" y="3453437"/>
            <a:ext cx="1730874" cy="2213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82682" y="3644945"/>
            <a:ext cx="4551951" cy="1830760"/>
          </a:xfrm>
        </p:spPr>
        <p:txBody>
          <a:bodyPr anchor="b">
            <a:noAutofit/>
          </a:bodyPr>
          <a:lstStyle>
            <a:lvl1pPr algn="r">
              <a:defRPr sz="3600"/>
            </a:lvl1pPr>
          </a:lstStyle>
          <a:p>
            <a:r>
              <a:rPr lang="en-US"/>
              <a:t>Click to edit Master title style</a:t>
            </a:r>
            <a:endParaRPr lang="en-US" dirty="0"/>
          </a:p>
        </p:txBody>
      </p:sp>
      <p:sp>
        <p:nvSpPr>
          <p:cNvPr id="3" name="Subtitle 2"/>
          <p:cNvSpPr>
            <a:spLocks noGrp="1"/>
          </p:cNvSpPr>
          <p:nvPr>
            <p:ph type="subTitle" idx="1"/>
          </p:nvPr>
        </p:nvSpPr>
        <p:spPr>
          <a:xfrm>
            <a:off x="382681" y="5858721"/>
            <a:ext cx="4581076" cy="1490249"/>
          </a:xfrm>
        </p:spPr>
        <p:txBody>
          <a:bodyPr>
            <a:normAutofit/>
          </a:bodyPr>
          <a:lstStyle>
            <a:lvl1pPr marL="0" indent="0" algn="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3416741" y="7914918"/>
            <a:ext cx="1543050" cy="486833"/>
          </a:xfrm>
        </p:spPr>
        <p:txBody>
          <a:bodyPr/>
          <a:lstStyle/>
          <a:p>
            <a:fld id="{93FFF07B-BDDE-4982-922E-24FFA49990C6}" type="datetime1">
              <a:rPr lang="en-US" smtClean="0"/>
              <a:t>5/14/2025</a:t>
            </a:fld>
            <a:endParaRPr lang="en-US" dirty="0"/>
          </a:p>
        </p:txBody>
      </p:sp>
      <p:sp>
        <p:nvSpPr>
          <p:cNvPr id="5" name="Footer Placeholder 4"/>
          <p:cNvSpPr>
            <a:spLocks noGrp="1"/>
          </p:cNvSpPr>
          <p:nvPr>
            <p:ph type="ftr" sz="quarter" idx="11"/>
          </p:nvPr>
        </p:nvSpPr>
        <p:spPr>
          <a:xfrm>
            <a:off x="400051" y="7914920"/>
            <a:ext cx="3016250" cy="486833"/>
          </a:xfrm>
        </p:spPr>
        <p:txBody>
          <a:bodyPr/>
          <a:lstStyle/>
          <a:p>
            <a:endParaRPr lang="en-US" dirty="0"/>
          </a:p>
        </p:txBody>
      </p:sp>
      <p:sp>
        <p:nvSpPr>
          <p:cNvPr id="6" name="Slide Number Placeholder 5"/>
          <p:cNvSpPr>
            <a:spLocks noGrp="1"/>
          </p:cNvSpPr>
          <p:nvPr>
            <p:ph type="sldNum" sz="quarter" idx="12"/>
          </p:nvPr>
        </p:nvSpPr>
        <p:spPr>
          <a:xfrm>
            <a:off x="5257800" y="3667116"/>
            <a:ext cx="1027720" cy="1808589"/>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580274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6096001"/>
            <a:ext cx="6871477" cy="2236047"/>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400052" y="6282156"/>
            <a:ext cx="5171078" cy="725976"/>
          </a:xfrm>
        </p:spPr>
        <p:txBody>
          <a:bodyPr anchor="b">
            <a:normAutofit/>
          </a:bodyPr>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98729" y="812798"/>
            <a:ext cx="5172401" cy="4786100"/>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400051" y="7008132"/>
            <a:ext cx="5171079" cy="73042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BBD9F5B-379B-4AA8-A295-E844F6EB9EE1}" type="datetime1">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5892329" y="6281748"/>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435384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6096001"/>
            <a:ext cx="6871477" cy="2236047"/>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3191" y="812796"/>
            <a:ext cx="5172401" cy="4790333"/>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398729" y="6280453"/>
            <a:ext cx="5166863" cy="146901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0123DED-4E85-4C31-8E93-08FD54E675F9}" type="datetime1">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5892329" y="6282156"/>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521619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6096001"/>
            <a:ext cx="6871477" cy="2236047"/>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75941" y="822645"/>
            <a:ext cx="4818860" cy="4048081"/>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742079" y="4881018"/>
            <a:ext cx="4490798" cy="731957"/>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398729" y="6280453"/>
            <a:ext cx="5177939" cy="1469019"/>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910F598-9539-41CD-877D-A19B9697012C}" type="datetime1">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5892329" y="6279902"/>
            <a:ext cx="862377" cy="1454385"/>
          </a:xfrm>
        </p:spPr>
        <p:txBody>
          <a:bodyPr/>
          <a:lstStyle/>
          <a:p>
            <a:fld id="{49EB70E6-4B9A-4ED8-9B75-228DBFF8C0CA}" type="slidenum">
              <a:rPr lang="en-US" smtClean="0"/>
              <a:t>‹#›</a:t>
            </a:fld>
            <a:endParaRPr lang="en-US" dirty="0"/>
          </a:p>
        </p:txBody>
      </p:sp>
      <p:sp>
        <p:nvSpPr>
          <p:cNvPr id="27" name="TextBox 26"/>
          <p:cNvSpPr txBox="1"/>
          <p:nvPr/>
        </p:nvSpPr>
        <p:spPr>
          <a:xfrm>
            <a:off x="203199" y="997488"/>
            <a:ext cx="400050" cy="779701"/>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5400" dirty="0">
                <a:solidFill>
                  <a:schemeClr val="tx1"/>
                </a:solidFill>
                <a:effectLst/>
              </a:rPr>
              <a:t>“</a:t>
            </a:r>
          </a:p>
        </p:txBody>
      </p:sp>
      <p:sp>
        <p:nvSpPr>
          <p:cNvPr id="28" name="TextBox 27"/>
          <p:cNvSpPr txBox="1"/>
          <p:nvPr/>
        </p:nvSpPr>
        <p:spPr>
          <a:xfrm>
            <a:off x="5225393" y="3998098"/>
            <a:ext cx="342900" cy="779703"/>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5400" dirty="0">
                <a:solidFill>
                  <a:schemeClr val="tx1"/>
                </a:solidFill>
                <a:effectLst/>
              </a:rPr>
              <a:t>”</a:t>
            </a:r>
          </a:p>
        </p:txBody>
      </p:sp>
    </p:spTree>
    <p:extLst>
      <p:ext uri="{BB962C8B-B14F-4D97-AF65-F5344CB8AC3E}">
        <p14:creationId xmlns:p14="http://schemas.microsoft.com/office/powerpoint/2010/main" val="449868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22" name="Group 21"/>
          <p:cNvGrpSpPr/>
          <p:nvPr/>
        </p:nvGrpSpPr>
        <p:grpSpPr>
          <a:xfrm>
            <a:off x="0" y="6096001"/>
            <a:ext cx="6871477" cy="2236047"/>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8" y="6280453"/>
            <a:ext cx="5172401" cy="786416"/>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398729" y="7066867"/>
            <a:ext cx="5172401" cy="682605"/>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C21F1DD-ABEE-4CCE-A7A1-0FE24556D69D}" type="datetime1">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5892329" y="6279902"/>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820837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grpSp>
        <p:nvGrpSpPr>
          <p:cNvPr id="23" name="Group 22"/>
          <p:cNvGrpSpPr/>
          <p:nvPr/>
        </p:nvGrpSpPr>
        <p:grpSpPr>
          <a:xfrm>
            <a:off x="0" y="812801"/>
            <a:ext cx="6871477" cy="2236047"/>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398729" y="1004304"/>
            <a:ext cx="5172401" cy="1441251"/>
          </a:xfrm>
        </p:spPr>
        <p:txBody>
          <a:bodyPr/>
          <a:lstStyle/>
          <a:p>
            <a:r>
              <a:rPr lang="en-US"/>
              <a:t>Click to edit Master title style</a:t>
            </a:r>
            <a:endParaRPr lang="en-US" dirty="0"/>
          </a:p>
        </p:txBody>
      </p:sp>
      <p:sp>
        <p:nvSpPr>
          <p:cNvPr id="7" name="Text Placeholder 2"/>
          <p:cNvSpPr>
            <a:spLocks noGrp="1"/>
          </p:cNvSpPr>
          <p:nvPr>
            <p:ph type="body" idx="1"/>
          </p:nvPr>
        </p:nvSpPr>
        <p:spPr>
          <a:xfrm>
            <a:off x="399472" y="3105986"/>
            <a:ext cx="164592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404833" y="4020387"/>
            <a:ext cx="1645920" cy="388468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2158810" y="3115831"/>
            <a:ext cx="164592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2159783" y="4010542"/>
            <a:ext cx="1645920" cy="388468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3919602" y="3115831"/>
            <a:ext cx="164592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3925140" y="4010541"/>
            <a:ext cx="1645920" cy="388468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E775C236-8BC0-4609-B4A8-C91D2B4CA6B0}" type="datetime1">
              <a:rPr lang="en-US" smtClean="0"/>
              <a:t>5/14/2025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731045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812801"/>
            <a:ext cx="6871477" cy="2236047"/>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398729" y="1004304"/>
            <a:ext cx="5172401" cy="1441251"/>
          </a:xfrm>
        </p:spPr>
        <p:txBody>
          <a:bodyPr/>
          <a:lstStyle/>
          <a:p>
            <a:r>
              <a:rPr lang="en-US"/>
              <a:t>Click to edit Master title style</a:t>
            </a:r>
            <a:endParaRPr lang="en-US" dirty="0"/>
          </a:p>
        </p:txBody>
      </p:sp>
      <p:sp>
        <p:nvSpPr>
          <p:cNvPr id="19" name="Text Placeholder 2"/>
          <p:cNvSpPr>
            <a:spLocks noGrp="1"/>
          </p:cNvSpPr>
          <p:nvPr>
            <p:ph type="body" idx="1"/>
          </p:nvPr>
        </p:nvSpPr>
        <p:spPr>
          <a:xfrm>
            <a:off x="399294" y="5730004"/>
            <a:ext cx="1644193"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399294" y="3115831"/>
            <a:ext cx="1644193" cy="2032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1" name="Text Placeholder 3"/>
          <p:cNvSpPr>
            <a:spLocks noGrp="1"/>
          </p:cNvSpPr>
          <p:nvPr>
            <p:ph type="body" sz="half" idx="18"/>
          </p:nvPr>
        </p:nvSpPr>
        <p:spPr>
          <a:xfrm>
            <a:off x="399294" y="6498353"/>
            <a:ext cx="1644193" cy="141656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2152873" y="5730004"/>
            <a:ext cx="1661303"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2152873" y="3115831"/>
            <a:ext cx="1661303" cy="2032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4" name="Text Placeholder 3"/>
          <p:cNvSpPr>
            <a:spLocks noGrp="1"/>
          </p:cNvSpPr>
          <p:nvPr>
            <p:ph type="body" sz="half" idx="19"/>
          </p:nvPr>
        </p:nvSpPr>
        <p:spPr>
          <a:xfrm>
            <a:off x="2152112" y="6498352"/>
            <a:ext cx="1663503" cy="141656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3923271" y="5730004"/>
            <a:ext cx="164575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3923271" y="3115831"/>
            <a:ext cx="1645750" cy="2032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7" name="Text Placeholder 3"/>
          <p:cNvSpPr>
            <a:spLocks noGrp="1"/>
          </p:cNvSpPr>
          <p:nvPr>
            <p:ph type="body" sz="half" idx="20"/>
          </p:nvPr>
        </p:nvSpPr>
        <p:spPr>
          <a:xfrm>
            <a:off x="3923201" y="6498349"/>
            <a:ext cx="1647929" cy="141656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0934F922-0A67-4644-A8C9-C3F75E66132B}" type="datetime1">
              <a:rPr lang="en-US" smtClean="0"/>
              <a:t>5/14/2025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894798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812801"/>
            <a:ext cx="6871477" cy="2236047"/>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4"/>
            <a:ext cx="5172401" cy="1441251"/>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10B309-8F87-4CDF-9233-1A093D4ED1BD}" type="datetime1">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074148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1429901" y="4061963"/>
            <a:ext cx="9150073" cy="102614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598598" y="812796"/>
            <a:ext cx="802202" cy="594924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2681" y="812798"/>
            <a:ext cx="4932269" cy="710211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771858" y="7914918"/>
            <a:ext cx="1543050" cy="486833"/>
          </a:xfrm>
        </p:spPr>
        <p:txBody>
          <a:bodyPr/>
          <a:lstStyle/>
          <a:p>
            <a:fld id="{88A6E042-268D-45A0-808E-28E8BC786EE1}" type="datetime1">
              <a:rPr lang="en-US" smtClean="0"/>
              <a:t>5/14/2025</a:t>
            </a:fld>
            <a:endParaRPr lang="en-US" dirty="0"/>
          </a:p>
        </p:txBody>
      </p:sp>
      <p:sp>
        <p:nvSpPr>
          <p:cNvPr id="5" name="Footer Placeholder 4"/>
          <p:cNvSpPr>
            <a:spLocks noGrp="1"/>
          </p:cNvSpPr>
          <p:nvPr>
            <p:ph type="ftr" sz="quarter" idx="11"/>
          </p:nvPr>
        </p:nvSpPr>
        <p:spPr>
          <a:xfrm>
            <a:off x="382681" y="7914920"/>
            <a:ext cx="3389219" cy="486833"/>
          </a:xfrm>
        </p:spPr>
        <p:txBody>
          <a:bodyPr/>
          <a:lstStyle/>
          <a:p>
            <a:endParaRPr lang="en-US" dirty="0"/>
          </a:p>
        </p:txBody>
      </p:sp>
      <p:sp>
        <p:nvSpPr>
          <p:cNvPr id="6" name="Slide Number Placeholder 5"/>
          <p:cNvSpPr>
            <a:spLocks noGrp="1"/>
          </p:cNvSpPr>
          <p:nvPr>
            <p:ph type="sldNum" sz="quarter" idx="12"/>
          </p:nvPr>
        </p:nvSpPr>
        <p:spPr>
          <a:xfrm>
            <a:off x="5573364" y="7243333"/>
            <a:ext cx="862227" cy="1697467"/>
          </a:xfrm>
        </p:spPr>
        <p:txBody>
          <a:bodyPr anchor="t"/>
          <a:lstStyle>
            <a:lvl1pPr algn="ctr">
              <a:defRPr/>
            </a:lvl1pPr>
          </a:lstStyle>
          <a:p>
            <a:fld id="{49EB70E6-4B9A-4ED8-9B75-228DBFF8C0CA}" type="slidenum">
              <a:rPr lang="en-US" smtClean="0"/>
              <a:t>‹#›</a:t>
            </a:fld>
            <a:endParaRPr lang="en-US" dirty="0"/>
          </a:p>
        </p:txBody>
      </p:sp>
    </p:spTree>
    <p:extLst>
      <p:ext uri="{BB962C8B-B14F-4D97-AF65-F5344CB8AC3E}">
        <p14:creationId xmlns:p14="http://schemas.microsoft.com/office/powerpoint/2010/main" val="3984389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83526A67-1BA3-4178-A4A1-229AE5C20E40}" type="datetime1">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
        <p:nvSpPr>
          <p:cNvPr id="9" name="Content Placeholder 8"/>
          <p:cNvSpPr>
            <a:spLocks noGrp="1"/>
          </p:cNvSpPr>
          <p:nvPr>
            <p:ph sz="quarter" idx="13"/>
          </p:nvPr>
        </p:nvSpPr>
        <p:spPr>
          <a:xfrm>
            <a:off x="781812" y="3084576"/>
            <a:ext cx="2564892" cy="46573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3483864" y="3084575"/>
            <a:ext cx="2564892" cy="46573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5598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81729909-0346-4F46-B75E-1076889C3466}" type="datetime1">
              <a:rPr lang="en-US" smtClean="0"/>
              <a:t>5/14/2025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579807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812801"/>
            <a:ext cx="6871477" cy="2236047"/>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DBDD56-6B2F-4487-9BFD-7FD730926822}" type="datetime1">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373846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2" name="Title 1"/>
          <p:cNvSpPr>
            <a:spLocks noGrp="1"/>
          </p:cNvSpPr>
          <p:nvPr>
            <p:ph type="ctrTitle"/>
          </p:nvPr>
        </p:nvSpPr>
        <p:spPr>
          <a:xfrm>
            <a:off x="1441450" y="2415818"/>
            <a:ext cx="3981650" cy="2020711"/>
          </a:xfrm>
        </p:spPr>
        <p:txBody>
          <a:bodyPr anchor="b">
            <a:noAutofit/>
          </a:bodyPr>
          <a:lstStyle>
            <a:lvl1pPr algn="ctr">
              <a:defRPr sz="3600">
                <a:effectLst/>
              </a:defRPr>
            </a:lvl1pPr>
          </a:lstStyle>
          <a:p>
            <a:r>
              <a:rPr lang="en-US"/>
              <a:t>Click to edit Master title style</a:t>
            </a:r>
            <a:endParaRPr lang="en-US" dirty="0"/>
          </a:p>
        </p:txBody>
      </p:sp>
      <p:sp>
        <p:nvSpPr>
          <p:cNvPr id="3" name="Subtitle 2"/>
          <p:cNvSpPr>
            <a:spLocks noGrp="1"/>
          </p:cNvSpPr>
          <p:nvPr>
            <p:ph type="subTitle" idx="1"/>
          </p:nvPr>
        </p:nvSpPr>
        <p:spPr>
          <a:xfrm>
            <a:off x="1441450" y="4797770"/>
            <a:ext cx="3981650" cy="1836868"/>
          </a:xfrm>
        </p:spPr>
        <p:txBody>
          <a:bodyPr anchor="t">
            <a:normAutofit/>
          </a:bodyPr>
          <a:lstStyle>
            <a:lvl1pPr marL="0" indent="0" algn="ctr">
              <a:buNone/>
              <a:defRPr sz="15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549063" y="6739470"/>
            <a:ext cx="504957" cy="372533"/>
          </a:xfrm>
        </p:spPr>
        <p:txBody>
          <a:bodyPr/>
          <a:lstStyle/>
          <a:p>
            <a:fld id="{588D96C1-CE7B-400E-B724-4BBCCC0A90D9}" type="datetime1">
              <a:rPr lang="en-US" smtClean="0"/>
              <a:t>5/14/2025</a:t>
            </a:fld>
            <a:endParaRPr lang="en-US" dirty="0"/>
          </a:p>
        </p:txBody>
      </p:sp>
      <p:sp>
        <p:nvSpPr>
          <p:cNvPr id="5" name="Footer Placeholder 4"/>
          <p:cNvSpPr>
            <a:spLocks noGrp="1"/>
          </p:cNvSpPr>
          <p:nvPr>
            <p:ph type="ftr" sz="quarter" idx="11"/>
          </p:nvPr>
        </p:nvSpPr>
        <p:spPr>
          <a:xfrm>
            <a:off x="1441451" y="6739470"/>
            <a:ext cx="3048645" cy="372533"/>
          </a:xfrm>
        </p:spPr>
        <p:txBody>
          <a:bodyPr/>
          <a:lstStyle/>
          <a:p>
            <a:endParaRPr lang="en-US" dirty="0"/>
          </a:p>
        </p:txBody>
      </p:sp>
      <p:sp>
        <p:nvSpPr>
          <p:cNvPr id="6" name="Slide Number Placeholder 5"/>
          <p:cNvSpPr>
            <a:spLocks noGrp="1"/>
          </p:cNvSpPr>
          <p:nvPr>
            <p:ph type="sldNum" sz="quarter" idx="12"/>
          </p:nvPr>
        </p:nvSpPr>
        <p:spPr>
          <a:xfrm>
            <a:off x="5112988" y="6739470"/>
            <a:ext cx="310112" cy="372533"/>
          </a:xfrm>
        </p:spPr>
        <p:txBody>
          <a:bodyPr/>
          <a:lstStyle/>
          <a:p>
            <a:fld id="{49EB70E6-4B9A-4ED8-9B75-228DBFF8C0CA}" type="slidenum">
              <a:rPr lang="en-US" smtClean="0"/>
              <a:t>‹#›</a:t>
            </a:fld>
            <a:endParaRPr lang="en-US" dirty="0"/>
          </a:p>
        </p:txBody>
      </p:sp>
      <p:cxnSp>
        <p:nvCxnSpPr>
          <p:cNvPr id="15" name="Straight Connector 14"/>
          <p:cNvCxnSpPr/>
          <p:nvPr/>
        </p:nvCxnSpPr>
        <p:spPr>
          <a:xfrm>
            <a:off x="1514869" y="4628439"/>
            <a:ext cx="3834812"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6434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958850" y="3139560"/>
            <a:ext cx="494665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83EBAE-7E27-4666-9CBB-D46EB316D762}" type="datetime1">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459741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58849" y="2188551"/>
            <a:ext cx="4946651" cy="2430019"/>
          </a:xfrm>
        </p:spPr>
        <p:txBody>
          <a:bodyPr anchor="b">
            <a:normAutofit/>
          </a:bodyPr>
          <a:lstStyle>
            <a:lvl1pPr algn="ct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958849" y="4979813"/>
            <a:ext cx="4946651" cy="1453353"/>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0A33AA-C4BD-44E8-B142-94728D48C46A}" type="datetime1">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EB70E6-4B9A-4ED8-9B75-228DBFF8C0CA}" type="slidenum">
              <a:rPr lang="en-US" smtClean="0"/>
              <a:t>‹#›</a:t>
            </a:fld>
            <a:endParaRPr lang="en-US" dirty="0"/>
          </a:p>
        </p:txBody>
      </p:sp>
      <p:cxnSp>
        <p:nvCxnSpPr>
          <p:cNvPr id="31" name="Straight Connector 30"/>
          <p:cNvCxnSpPr/>
          <p:nvPr/>
        </p:nvCxnSpPr>
        <p:spPr>
          <a:xfrm>
            <a:off x="958850" y="4799189"/>
            <a:ext cx="494665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3898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958849" y="3141680"/>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84682" y="3316224"/>
            <a:ext cx="2503170" cy="459638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83864" y="3316224"/>
            <a:ext cx="2503170" cy="459638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0FEF6E-3B31-4CA4-969A-9D7A53004D08}" type="datetime1">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920608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2651" y="3544711"/>
            <a:ext cx="2503170" cy="768349"/>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82651" y="4324349"/>
            <a:ext cx="2503170" cy="360883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81374" y="3544711"/>
            <a:ext cx="2503170" cy="768349"/>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1374" y="4324349"/>
            <a:ext cx="2503170" cy="360883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2BB9E6-1FA5-4634-A881-EEAF703EDC65}" type="datetime1">
              <a:rPr lang="en-US" smtClean="0"/>
              <a:t>5/14/2025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EB70E6-4B9A-4ED8-9B75-228DBFF8C0CA}" type="slidenum">
              <a:rPr lang="en-US" smtClean="0"/>
              <a:t>‹#›</a:t>
            </a:fld>
            <a:endParaRPr lang="en-US" dirty="0"/>
          </a:p>
        </p:txBody>
      </p:sp>
      <p:cxnSp>
        <p:nvCxnSpPr>
          <p:cNvPr id="41" name="Straight Connector 40"/>
          <p:cNvCxnSpPr/>
          <p:nvPr/>
        </p:nvCxnSpPr>
        <p:spPr>
          <a:xfrm>
            <a:off x="958849" y="3139560"/>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2441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82649" y="1220450"/>
            <a:ext cx="5099051" cy="1738489"/>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EA6096-6197-4500-A106-CD63FC682A27}" type="datetime1">
              <a:rPr lang="en-US" smtClean="0"/>
              <a:t>5/14/2025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EB70E6-4B9A-4ED8-9B75-228DBFF8C0CA}" type="slidenum">
              <a:rPr lang="en-US" smtClean="0"/>
              <a:t>‹#›</a:t>
            </a:fld>
            <a:endParaRPr lang="en-US" dirty="0"/>
          </a:p>
        </p:txBody>
      </p:sp>
      <p:cxnSp>
        <p:nvCxnSpPr>
          <p:cNvPr id="14" name="Straight Connector 13"/>
          <p:cNvCxnSpPr/>
          <p:nvPr/>
        </p:nvCxnSpPr>
        <p:spPr>
          <a:xfrm>
            <a:off x="958849" y="3139560"/>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4360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8C6F7B-4A0B-48F2-A446-A78F75FAF874}" type="datetime1">
              <a:rPr lang="en-US" smtClean="0"/>
              <a:t>5/14/2025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625947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2648" y="1851379"/>
            <a:ext cx="1902599" cy="18288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090047" y="1309510"/>
            <a:ext cx="2891654" cy="652498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2648" y="4041420"/>
            <a:ext cx="1902599" cy="3251205"/>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C83119F-60EB-43CC-BD41-D7D33B1F771D}" type="datetime1">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cxnSp>
        <p:nvCxnSpPr>
          <p:cNvPr id="16" name="Straight Connector 15"/>
          <p:cNvCxnSpPr/>
          <p:nvPr/>
        </p:nvCxnSpPr>
        <p:spPr>
          <a:xfrm>
            <a:off x="958849" y="3883377"/>
            <a:ext cx="175019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4102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2649" y="2511776"/>
            <a:ext cx="2724152" cy="1828800"/>
          </a:xfrm>
        </p:spPr>
        <p:txBody>
          <a:bodyPr anchor="b">
            <a:normAutofit/>
          </a:bodyPr>
          <a:lstStyle>
            <a:lvl1pPr algn="ctr">
              <a:defRPr sz="1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3887302" y="1377244"/>
            <a:ext cx="2197097" cy="6389515"/>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82649" y="4340576"/>
            <a:ext cx="2724151" cy="2438400"/>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8FF508A-BC86-4E95-8B4D-01DC557CD109}" type="datetime1">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362355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2649" y="6420553"/>
            <a:ext cx="5099051" cy="755651"/>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69695" y="1377245"/>
            <a:ext cx="5318612" cy="4481692"/>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82649" y="7176204"/>
            <a:ext cx="5099051" cy="65828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0E4B0F7-982C-4421-AC93-E4A8C0EF8998}" type="datetime1">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937250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3637910"/>
            <a:ext cx="6871477" cy="2236047"/>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3826527"/>
            <a:ext cx="5166863" cy="1454384"/>
          </a:xfrm>
        </p:spPr>
        <p:txBody>
          <a:bodyPr anchor="ctr">
            <a:normAutofit/>
          </a:bodyPr>
          <a:lstStyle>
            <a:lvl1pPr algn="r">
              <a:defRPr sz="2700"/>
            </a:lvl1pPr>
          </a:lstStyle>
          <a:p>
            <a:r>
              <a:rPr lang="en-US"/>
              <a:t>Click to edit Master title style</a:t>
            </a:r>
            <a:endParaRPr lang="en-US" dirty="0"/>
          </a:p>
        </p:txBody>
      </p:sp>
      <p:sp>
        <p:nvSpPr>
          <p:cNvPr id="3" name="Text Placeholder 2"/>
          <p:cNvSpPr>
            <a:spLocks noGrp="1"/>
          </p:cNvSpPr>
          <p:nvPr>
            <p:ph type="body" idx="1"/>
          </p:nvPr>
        </p:nvSpPr>
        <p:spPr>
          <a:xfrm>
            <a:off x="398729" y="5642897"/>
            <a:ext cx="5166863" cy="2272023"/>
          </a:xfrm>
        </p:spPr>
        <p:txBody>
          <a:bodyPr>
            <a:normAutofit/>
          </a:bodyPr>
          <a:lstStyle>
            <a:lvl1pPr marL="0" indent="0" algn="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024358" y="7914918"/>
            <a:ext cx="1543050" cy="486833"/>
          </a:xfrm>
        </p:spPr>
        <p:txBody>
          <a:bodyPr/>
          <a:lstStyle/>
          <a:p>
            <a:fld id="{AE4EEFC6-DE14-4405-AD02-4DDD50B05286}" type="datetime1">
              <a:rPr lang="en-US" smtClean="0"/>
              <a:t>5/14/2025</a:t>
            </a:fld>
            <a:endParaRPr lang="en-US" dirty="0"/>
          </a:p>
        </p:txBody>
      </p:sp>
      <p:sp>
        <p:nvSpPr>
          <p:cNvPr id="5" name="Footer Placeholder 4"/>
          <p:cNvSpPr>
            <a:spLocks noGrp="1"/>
          </p:cNvSpPr>
          <p:nvPr>
            <p:ph type="ftr" sz="quarter" idx="11"/>
          </p:nvPr>
        </p:nvSpPr>
        <p:spPr>
          <a:xfrm>
            <a:off x="400050" y="7914920"/>
            <a:ext cx="3626005" cy="486833"/>
          </a:xfrm>
        </p:spPr>
        <p:txBody>
          <a:bodyPr/>
          <a:lstStyle/>
          <a:p>
            <a:endParaRPr lang="en-US" dirty="0"/>
          </a:p>
        </p:txBody>
      </p:sp>
      <p:sp>
        <p:nvSpPr>
          <p:cNvPr id="6" name="Slide Number Placeholder 5"/>
          <p:cNvSpPr>
            <a:spLocks noGrp="1"/>
          </p:cNvSpPr>
          <p:nvPr>
            <p:ph type="sldNum" sz="quarter" idx="12"/>
          </p:nvPr>
        </p:nvSpPr>
        <p:spPr>
          <a:xfrm>
            <a:off x="5892329" y="3826529"/>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998629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82649" y="1209164"/>
            <a:ext cx="5099051" cy="4130480"/>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882649" y="5700888"/>
            <a:ext cx="5099052" cy="2133603"/>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03373-28D1-43B3-A7EF-CB681375B234}" type="datetime1">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EB70E6-4B9A-4ED8-9B75-228DBFF8C0CA}" type="slidenum">
              <a:rPr lang="en-US" smtClean="0"/>
              <a:t>‹#›</a:t>
            </a:fld>
            <a:endParaRPr lang="en-US" dirty="0"/>
          </a:p>
        </p:txBody>
      </p:sp>
      <p:cxnSp>
        <p:nvCxnSpPr>
          <p:cNvPr id="15" name="Straight Connector 14"/>
          <p:cNvCxnSpPr/>
          <p:nvPr/>
        </p:nvCxnSpPr>
        <p:spPr>
          <a:xfrm>
            <a:off x="958849" y="5520265"/>
            <a:ext cx="495481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0013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0750" y="1309509"/>
            <a:ext cx="4800188" cy="316089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00150" y="4470399"/>
            <a:ext cx="4419599" cy="869244"/>
          </a:xfrm>
        </p:spPr>
        <p:txBody>
          <a:bodyPr anchor="ctr">
            <a:normAutofit/>
          </a:bodyPr>
          <a:lstStyle>
            <a:lvl1pPr marL="0" indent="0" algn="r">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882647" y="5791201"/>
            <a:ext cx="5099054" cy="2043289"/>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F0D441-01A9-4A10-9F71-3229695797B6}" type="datetime1">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EB70E6-4B9A-4ED8-9B75-228DBFF8C0CA}" type="slidenum">
              <a:rPr lang="en-US" smtClean="0"/>
              <a:t>‹#›</a:t>
            </a:fld>
            <a:endParaRPr lang="en-US" dirty="0"/>
          </a:p>
        </p:txBody>
      </p:sp>
      <p:sp>
        <p:nvSpPr>
          <p:cNvPr id="14" name="TextBox 13"/>
          <p:cNvSpPr txBox="1"/>
          <p:nvPr/>
        </p:nvSpPr>
        <p:spPr>
          <a:xfrm>
            <a:off x="637477" y="1207150"/>
            <a:ext cx="342989" cy="779701"/>
          </a:xfrm>
          <a:prstGeom prst="rect">
            <a:avLst/>
          </a:prstGeom>
        </p:spPr>
        <p:txBody>
          <a:bodyPr vert="horz" lIns="68580" tIns="34290" rIns="68580" bIns="34290" rtlCol="0" anchor="ctr">
            <a:noAutofit/>
          </a:bodyPr>
          <a:lstStyle/>
          <a:p>
            <a:pPr lvl="0"/>
            <a:r>
              <a:rPr lang="en-US" sz="5400" dirty="0">
                <a:solidFill>
                  <a:schemeClr val="tx1"/>
                </a:solidFill>
                <a:effectLst/>
              </a:rPr>
              <a:t>“</a:t>
            </a:r>
          </a:p>
        </p:txBody>
      </p:sp>
      <p:sp>
        <p:nvSpPr>
          <p:cNvPr id="15" name="TextBox 14"/>
          <p:cNvSpPr txBox="1"/>
          <p:nvPr/>
        </p:nvSpPr>
        <p:spPr>
          <a:xfrm>
            <a:off x="5725128" y="3770494"/>
            <a:ext cx="342989" cy="779701"/>
          </a:xfrm>
          <a:prstGeom prst="rect">
            <a:avLst/>
          </a:prstGeom>
        </p:spPr>
        <p:txBody>
          <a:bodyPr vert="horz" lIns="68580" tIns="34290" rIns="68580" bIns="34290" rtlCol="0" anchor="ctr">
            <a:noAutofit/>
          </a:bodyPr>
          <a:lstStyle/>
          <a:p>
            <a:pPr lvl="0" algn="r"/>
            <a:r>
              <a:rPr lang="en-US" sz="5400" dirty="0">
                <a:solidFill>
                  <a:schemeClr val="tx1"/>
                </a:solidFill>
                <a:effectLst/>
              </a:rPr>
              <a:t>”</a:t>
            </a:r>
          </a:p>
        </p:txBody>
      </p:sp>
      <p:cxnSp>
        <p:nvCxnSpPr>
          <p:cNvPr id="19" name="Straight Connector 18"/>
          <p:cNvCxnSpPr/>
          <p:nvPr/>
        </p:nvCxnSpPr>
        <p:spPr>
          <a:xfrm>
            <a:off x="958849" y="5520265"/>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0448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82652" y="4411441"/>
            <a:ext cx="5099046" cy="1958400"/>
          </a:xfrm>
        </p:spPr>
        <p:txBody>
          <a:bodyPr anchor="b">
            <a:normAutofit/>
          </a:bodyPr>
          <a:lstStyle>
            <a:lvl1pPr algn="l">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882651" y="6369841"/>
            <a:ext cx="5099048" cy="11472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5DDAD9-12AA-41B7-A7C4-77339954CD7A}" type="datetime1">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59595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57062" y="1309510"/>
            <a:ext cx="4743876" cy="2991557"/>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882651" y="4852416"/>
            <a:ext cx="5099048" cy="1182624"/>
          </a:xfrm>
        </p:spPr>
        <p:txBody>
          <a:bodyPr anchor="b">
            <a:normAutofit/>
          </a:bodyPr>
          <a:lstStyle>
            <a:lvl1pPr marL="0" indent="0" algn="l">
              <a:spcBef>
                <a:spcPts val="0"/>
              </a:spcBef>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882649" y="6039556"/>
            <a:ext cx="5099052" cy="1794933"/>
          </a:xfrm>
        </p:spPr>
        <p:txBody>
          <a:bodyPr anchor="t">
            <a:normAutofit/>
          </a:bodyPr>
          <a:lstStyle>
            <a:lvl1pPr marL="0" indent="0" algn="l">
              <a:buNone/>
              <a:defRPr sz="1200">
                <a:solidFill>
                  <a:schemeClr val="tx1"/>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EC91BC-D919-474A-8BEB-045895B0689F}" type="datetime1">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EB70E6-4B9A-4ED8-9B75-228DBFF8C0CA}" type="slidenum">
              <a:rPr lang="en-US" smtClean="0"/>
              <a:t>‹#›</a:t>
            </a:fld>
            <a:endParaRPr lang="en-US" dirty="0"/>
          </a:p>
        </p:txBody>
      </p:sp>
      <p:sp>
        <p:nvSpPr>
          <p:cNvPr id="12" name="TextBox 11"/>
          <p:cNvSpPr txBox="1"/>
          <p:nvPr/>
        </p:nvSpPr>
        <p:spPr>
          <a:xfrm>
            <a:off x="658546" y="1195860"/>
            <a:ext cx="342989" cy="779701"/>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5737348" y="3476971"/>
            <a:ext cx="342989" cy="779701"/>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958849" y="4572000"/>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77085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82649" y="1309509"/>
            <a:ext cx="5099051" cy="3059289"/>
          </a:xfrm>
        </p:spPr>
        <p:txBody>
          <a:bodyPr vert="horz" lIns="91440" tIns="45720" rIns="91440" bIns="45720" rtlCol="0" anchor="ctr">
            <a:normAutofit/>
          </a:bodyPr>
          <a:lstStyle>
            <a:lvl1pPr>
              <a:defRPr lang="en-US" sz="24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882651" y="4754880"/>
            <a:ext cx="5099048" cy="1207008"/>
          </a:xfrm>
        </p:spPr>
        <p:txBody>
          <a:bodyPr anchor="b">
            <a:normAutofit/>
          </a:bodyPr>
          <a:lstStyle>
            <a:lvl1pPr marL="0" indent="0" algn="l">
              <a:spcBef>
                <a:spcPts val="0"/>
              </a:spcBef>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882649" y="5960534"/>
            <a:ext cx="5099051" cy="1873956"/>
          </a:xfrm>
        </p:spPr>
        <p:txBody>
          <a:bodyPr anchor="t">
            <a:normAutofit/>
          </a:bodyPr>
          <a:lstStyle>
            <a:lvl1pPr marL="0" indent="0" algn="l">
              <a:buNone/>
              <a:defRPr sz="1200">
                <a:solidFill>
                  <a:schemeClr val="tx1"/>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E2DD25-CFDE-4E3D-8025-D05B46F54433}" type="datetime1">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EB70E6-4B9A-4ED8-9B75-228DBFF8C0CA}" type="slidenum">
              <a:rPr lang="en-US" smtClean="0"/>
              <a:t>‹#›</a:t>
            </a:fld>
            <a:endParaRPr lang="en-US" dirty="0"/>
          </a:p>
        </p:txBody>
      </p:sp>
      <p:cxnSp>
        <p:nvCxnSpPr>
          <p:cNvPr id="15" name="Straight Connector 14"/>
          <p:cNvCxnSpPr/>
          <p:nvPr/>
        </p:nvCxnSpPr>
        <p:spPr>
          <a:xfrm>
            <a:off x="958852" y="4572000"/>
            <a:ext cx="495481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8160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82649" y="3320181"/>
            <a:ext cx="5099052" cy="451431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1A4551-1068-4371-A658-B710A50800B9}" type="datetime1">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EB70E6-4B9A-4ED8-9B75-228DBFF8C0CA}" type="slidenum">
              <a:rPr lang="en-US" smtClean="0"/>
              <a:t>‹#›</a:t>
            </a:fld>
            <a:endParaRPr lang="en-US" dirty="0"/>
          </a:p>
        </p:txBody>
      </p:sp>
      <p:cxnSp>
        <p:nvCxnSpPr>
          <p:cNvPr id="14" name="Straight Connector 13"/>
          <p:cNvCxnSpPr/>
          <p:nvPr/>
        </p:nvCxnSpPr>
        <p:spPr>
          <a:xfrm>
            <a:off x="958850" y="3139560"/>
            <a:ext cx="495481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1977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67500" y="1209165"/>
            <a:ext cx="1214198" cy="662532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82651" y="1209165"/>
            <a:ext cx="3686632" cy="662532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24212F-B21C-404F-BD30-5C7BB88DA04B}" type="datetime1">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EB70E6-4B9A-4ED8-9B75-228DBFF8C0CA}" type="slidenum">
              <a:rPr lang="en-US" smtClean="0"/>
              <a:t>‹#›</a:t>
            </a:fld>
            <a:endParaRPr lang="en-US" dirty="0"/>
          </a:p>
        </p:txBody>
      </p:sp>
      <p:cxnSp>
        <p:nvCxnSpPr>
          <p:cNvPr id="14" name="Straight Connector 13"/>
          <p:cNvCxnSpPr/>
          <p:nvPr/>
        </p:nvCxnSpPr>
        <p:spPr>
          <a:xfrm>
            <a:off x="4684134" y="1209165"/>
            <a:ext cx="0" cy="6625324"/>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7049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E59E0EB4-D856-4433-AEEA-AFA0D9846EF0}" type="datetime1">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
        <p:nvSpPr>
          <p:cNvPr id="9" name="Content Placeholder 8"/>
          <p:cNvSpPr>
            <a:spLocks noGrp="1"/>
          </p:cNvSpPr>
          <p:nvPr>
            <p:ph sz="quarter" idx="13"/>
          </p:nvPr>
        </p:nvSpPr>
        <p:spPr>
          <a:xfrm>
            <a:off x="781812" y="3084576"/>
            <a:ext cx="2564892" cy="46573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3483864" y="3084575"/>
            <a:ext cx="2564892" cy="46573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1846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396C1EF4-0B7B-4396-9BE9-2C637C4D50A3}" type="datetime1">
              <a:rPr lang="en-US" smtClean="0"/>
              <a:t>5/14/2025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9EB70E6-4B9A-4ED8-9B75-228DBFF8C0CA}"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812801"/>
            <a:ext cx="6871477" cy="2236047"/>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400050" y="1004304"/>
            <a:ext cx="5165543" cy="144125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0051" y="3115831"/>
            <a:ext cx="2518424" cy="4799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45846" y="3115831"/>
            <a:ext cx="2519746" cy="4799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DA81E8-3AAC-46BA-A1E6-35D1F73340CC}" type="datetime1">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391589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812801"/>
            <a:ext cx="6871477" cy="2236047"/>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8"/>
            <a:ext cx="5172401" cy="144124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70741" y="3115833"/>
            <a:ext cx="2358810" cy="92418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98729" y="4040013"/>
            <a:ext cx="2525284" cy="38749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211985" y="3115831"/>
            <a:ext cx="2359145" cy="922768"/>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045847" y="4040013"/>
            <a:ext cx="2525283" cy="38749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AC02C6-9CA1-4E47-B7CA-FC37B2E7D9AD}" type="datetime1">
              <a:rPr lang="en-US" smtClean="0"/>
              <a:t>5/14/2025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704552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812801"/>
            <a:ext cx="6871477" cy="2236047"/>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5CCFA2-C417-4DB0-A45A-72FDFDA3EEDE}" type="datetime1">
              <a:rPr lang="en-US" smtClean="0"/>
              <a:t>5/14/2025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17621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5787913" y="2631016"/>
            <a:ext cx="1083564" cy="192360"/>
          </a:xfrm>
          <a:prstGeom prst="rect">
            <a:avLst/>
          </a:prstGeom>
        </p:spPr>
      </p:pic>
      <p:sp>
        <p:nvSpPr>
          <p:cNvPr id="14" name="Rectangle 13"/>
          <p:cNvSpPr/>
          <p:nvPr/>
        </p:nvSpPr>
        <p:spPr>
          <a:xfrm>
            <a:off x="5783077" y="812800"/>
            <a:ext cx="1074923" cy="1824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EA6A3BCC-B666-41FF-8437-96837C611DBA}" type="datetime1">
              <a:rPr lang="en-US" smtClean="0"/>
              <a:t>5/14/2025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514503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812801"/>
            <a:ext cx="6871477" cy="2236047"/>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3"/>
            <a:ext cx="5172401" cy="1441253"/>
          </a:xfrm>
        </p:spPr>
        <p:txBody>
          <a:bodyPr anchor="ct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2635789" y="3115833"/>
            <a:ext cx="2935341" cy="47990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00051" y="3115832"/>
            <a:ext cx="2097180" cy="479908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DCFAC8C-5A92-4786-BD20-E248E30728B0}" type="datetime1">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238784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812801"/>
            <a:ext cx="6871477" cy="2236047"/>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4"/>
            <a:ext cx="5172401" cy="1441251"/>
          </a:xfrm>
        </p:spPr>
        <p:txBody>
          <a:bodyPr anchor="ctr">
            <a:normAutofit/>
          </a:bodyPr>
          <a:lstStyle>
            <a:lvl1pP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33217" y="3115832"/>
            <a:ext cx="2937913" cy="4799083"/>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398729" y="3115833"/>
            <a:ext cx="2098865" cy="479908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3F77C7A-55F4-47AA-98B4-84D00944F2B1}" type="datetime1">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809254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6.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0000"/>
                <a:lumMod val="110000"/>
              </a:schemeClr>
            </a:gs>
            <a:gs pos="100000">
              <a:schemeClr val="bg2">
                <a:shade val="88000"/>
                <a:lumMod val="98000"/>
              </a:schemeClr>
            </a:gs>
          </a:gsLst>
          <a:lin ang="5400000" scaled="0"/>
          <a:tileRect/>
        </a:gradFill>
        <a:effectLst/>
      </p:bgPr>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21">
            <a:alphaModFix amt="10000"/>
            <a:extLst>
              <a:ext uri="{28A0092B-C50C-407E-A947-70E740481C1C}">
                <a14:useLocalDpi xmlns:a14="http://schemas.microsoft.com/office/drawing/2010/main" val="0"/>
              </a:ext>
            </a:extLst>
          </a:blip>
          <a:srcRect/>
          <a:stretch>
            <a:fillRect/>
          </a:stretch>
        </p:blipFill>
        <p:spPr bwMode="auto">
          <a:xfrm>
            <a:off x="0" y="1"/>
            <a:ext cx="6858000" cy="9144000"/>
          </a:xfrm>
          <a:prstGeom prst="rect">
            <a:avLst/>
          </a:prstGeom>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398729" y="1004304"/>
            <a:ext cx="5172401" cy="14412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0050" y="3115831"/>
            <a:ext cx="5165542" cy="47990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025911" y="7914918"/>
            <a:ext cx="1543050" cy="486833"/>
          </a:xfrm>
          <a:prstGeom prst="rect">
            <a:avLst/>
          </a:prstGeom>
        </p:spPr>
        <p:txBody>
          <a:bodyPr vert="horz" lIns="91440" tIns="45720" rIns="91440" bIns="45720" rtlCol="0" anchor="ctr"/>
          <a:lstStyle>
            <a:lvl1pPr algn="r">
              <a:defRPr sz="788">
                <a:solidFill>
                  <a:schemeClr val="tx1">
                    <a:tint val="75000"/>
                  </a:schemeClr>
                </a:solidFill>
              </a:defRPr>
            </a:lvl1pPr>
          </a:lstStyle>
          <a:p>
            <a:fld id="{3C0D8D79-116B-453D-8004-9CB0B008A72B}" type="datetime1">
              <a:rPr lang="en-US" smtClean="0"/>
              <a:t>5/14/2025</a:t>
            </a:fld>
            <a:endParaRPr lang="en-US" dirty="0"/>
          </a:p>
        </p:txBody>
      </p:sp>
      <p:sp>
        <p:nvSpPr>
          <p:cNvPr id="5" name="Footer Placeholder 4"/>
          <p:cNvSpPr>
            <a:spLocks noGrp="1"/>
          </p:cNvSpPr>
          <p:nvPr>
            <p:ph type="ftr" sz="quarter" idx="3"/>
          </p:nvPr>
        </p:nvSpPr>
        <p:spPr>
          <a:xfrm>
            <a:off x="400050" y="7914920"/>
            <a:ext cx="3626005" cy="486833"/>
          </a:xfrm>
          <a:prstGeom prst="rect">
            <a:avLst/>
          </a:prstGeom>
        </p:spPr>
        <p:txBody>
          <a:bodyPr vert="horz" lIns="91440" tIns="45720" rIns="91440" bIns="45720" rtlCol="0" anchor="ctr"/>
          <a:lstStyle>
            <a:lvl1pPr algn="l">
              <a:defRPr sz="788">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886450" y="1004305"/>
            <a:ext cx="868256" cy="1454385"/>
          </a:xfrm>
          <a:prstGeom prst="rect">
            <a:avLst/>
          </a:prstGeom>
        </p:spPr>
        <p:txBody>
          <a:bodyPr vert="horz" lIns="91440" tIns="45720" rIns="91440" bIns="45720" rtlCol="0" anchor="ctr"/>
          <a:lstStyle>
            <a:lvl1pPr algn="l">
              <a:defRPr sz="2700">
                <a:solidFill>
                  <a:schemeClr val="tx1">
                    <a:tint val="75000"/>
                  </a:schemeClr>
                </a:solidFill>
              </a:defRPr>
            </a:lvl1pPr>
          </a:lstStyle>
          <a:p>
            <a:fld id="{49EB70E6-4B9A-4ED8-9B75-228DBFF8C0CA}" type="slidenum">
              <a:rPr lang="en-US" smtClean="0"/>
              <a:t>‹#›</a:t>
            </a:fld>
            <a:endParaRPr lang="en-US" dirty="0"/>
          </a:p>
        </p:txBody>
      </p:sp>
    </p:spTree>
    <p:extLst>
      <p:ext uri="{BB962C8B-B14F-4D97-AF65-F5344CB8AC3E}">
        <p14:creationId xmlns:p14="http://schemas.microsoft.com/office/powerpoint/2010/main" val="406353976"/>
      </p:ext>
    </p:extLst>
  </p:cSld>
  <p:clrMap bg1="dk1" tx1="lt1" bg2="dk2"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Lst>
  <p:hf hdr="0" ftr="0" dt="0"/>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0000"/>
                <a:lumMod val="110000"/>
              </a:schemeClr>
            </a:gs>
            <a:gs pos="100000">
              <a:schemeClr val="bg2">
                <a:shade val="88000"/>
                <a:lumMod val="98000"/>
              </a:schemeClr>
            </a:gs>
          </a:gsLst>
          <a:lin ang="5400000" scaled="0"/>
          <a:tileRect/>
        </a:gradFill>
        <a:effectLst/>
      </p:bgPr>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2" name="Title Placeholder 1"/>
          <p:cNvSpPr>
            <a:spLocks noGrp="1"/>
          </p:cNvSpPr>
          <p:nvPr>
            <p:ph type="title"/>
          </p:nvPr>
        </p:nvSpPr>
        <p:spPr>
          <a:xfrm>
            <a:off x="882649" y="1220450"/>
            <a:ext cx="5099051" cy="173848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2649" y="3320181"/>
            <a:ext cx="5099052" cy="4593329"/>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67503" y="7947378"/>
            <a:ext cx="861212" cy="372533"/>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685E178A-98B3-4922-8B67-409C14254EB1}" type="datetime1">
              <a:rPr lang="en-US" smtClean="0"/>
              <a:t>5/14/2025</a:t>
            </a:fld>
            <a:endParaRPr lang="en-US" dirty="0"/>
          </a:p>
        </p:txBody>
      </p:sp>
      <p:sp>
        <p:nvSpPr>
          <p:cNvPr id="5" name="Footer Placeholder 4"/>
          <p:cNvSpPr>
            <a:spLocks noGrp="1"/>
          </p:cNvSpPr>
          <p:nvPr>
            <p:ph type="ftr" sz="quarter" idx="3"/>
          </p:nvPr>
        </p:nvSpPr>
        <p:spPr>
          <a:xfrm>
            <a:off x="882649" y="7947378"/>
            <a:ext cx="3828500" cy="372533"/>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5685068" y="7947378"/>
            <a:ext cx="296633" cy="372533"/>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49EB70E6-4B9A-4ED8-9B75-228DBFF8C0CA}" type="slidenum">
              <a:rPr lang="en-US" smtClean="0"/>
              <a:t>‹#›</a:t>
            </a:fld>
            <a:endParaRPr lang="en-US" dirty="0"/>
          </a:p>
        </p:txBody>
      </p:sp>
    </p:spTree>
    <p:extLst>
      <p:ext uri="{BB962C8B-B14F-4D97-AF65-F5344CB8AC3E}">
        <p14:creationId xmlns:p14="http://schemas.microsoft.com/office/powerpoint/2010/main" val="2358179551"/>
      </p:ext>
    </p:extLst>
  </p:cSld>
  <p:clrMap bg1="dk1" tx1="lt1" bg2="dk2" tx2="lt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 id="2147484033" r:id="rId15"/>
    <p:sldLayoutId id="2147484034" r:id="rId16"/>
    <p:sldLayoutId id="2147484035" r:id="rId17"/>
    <p:sldLayoutId id="2147484036" r:id="rId18"/>
    <p:sldLayoutId id="2147483847" r:id="rId19"/>
  </p:sldLayoutIdLst>
  <p:hf hdr="0" ftr="0" dt="0"/>
  <p:txStyles>
    <p:titleStyle>
      <a:lvl1pPr algn="ctr" defTabSz="342900" rtl="0" eaLnBrk="1" latinLnBrk="0" hangingPunct="1">
        <a:spcBef>
          <a:spcPct val="0"/>
        </a:spcBef>
        <a:buNone/>
        <a:defRPr sz="3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Layout" Target="../diagrams/layout2.xml"/><Relationship Id="rId7" Type="http://schemas.openxmlformats.org/officeDocument/2006/relationships/image" Target="../media/image21.jpeg"/><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3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6.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6.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37.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hyperlink" Target="https://www.roanokecountyva.gov/89/Sheriffs-Office" TargetMode="External"/><Relationship Id="rId2"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facebook.com/RoanokeCountySheriff/?eid=ARC"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3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37.xml"/><Relationship Id="rId6" Type="http://schemas.openxmlformats.org/officeDocument/2006/relationships/image" Target="../media/image49.jpeg"/><Relationship Id="rId5" Type="http://schemas.openxmlformats.org/officeDocument/2006/relationships/image" Target="../media/image48.jp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g"/></Relationships>
</file>

<file path=ppt/slides/_rels/slide2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62.jpeg"/><Relationship Id="rId4" Type="http://schemas.openxmlformats.org/officeDocument/2006/relationships/image" Target="../media/image61.jpg"/></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26.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1.xml"/><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2.jpg"/><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37.xml"/><Relationship Id="rId4" Type="http://schemas.openxmlformats.org/officeDocument/2006/relationships/image" Target="../media/image79.JPG"/></Relationships>
</file>

<file path=ppt/slides/_rels/slide3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2.png"/><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83.jpeg"/></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37.xml"/><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6.xml"/><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37.xml"/><Relationship Id="rId4" Type="http://schemas.openxmlformats.org/officeDocument/2006/relationships/image" Target="../media/image97.jpe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7.xml"/><Relationship Id="rId4" Type="http://schemas.openxmlformats.org/officeDocument/2006/relationships/image" Target="../media/image100.jpeg"/></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04.jpeg"/></Relationships>
</file>

<file path=ppt/slides/_rels/slide4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26.xml"/><Relationship Id="rId4" Type="http://schemas.openxmlformats.org/officeDocument/2006/relationships/image" Target="../media/image109.jpg"/></Relationships>
</file>

<file path=ppt/slides/_rels/slide4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26.xml"/><Relationship Id="rId4" Type="http://schemas.openxmlformats.org/officeDocument/2006/relationships/image" Target="../media/image1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26.xml"/><Relationship Id="rId5" Type="http://schemas.openxmlformats.org/officeDocument/2006/relationships/image" Target="../media/image116.jpg"/><Relationship Id="rId4" Type="http://schemas.openxmlformats.org/officeDocument/2006/relationships/image" Target="../media/image115.jpg"/></Relationships>
</file>

<file path=ppt/slides/_rels/slide5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6.xml"/><Relationship Id="rId4" Type="http://schemas.openxmlformats.org/officeDocument/2006/relationships/image" Target="../media/image119.png"/></Relationships>
</file>

<file path=ppt/slides/_rels/slide52.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png"/><Relationship Id="rId1" Type="http://schemas.openxmlformats.org/officeDocument/2006/relationships/slideLayout" Target="../slideLayouts/slideLayout26.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jpg"/><Relationship Id="rId2" Type="http://schemas.openxmlformats.org/officeDocument/2006/relationships/image" Target="../media/image126.png"/><Relationship Id="rId1" Type="http://schemas.openxmlformats.org/officeDocument/2006/relationships/slideLayout" Target="../slideLayouts/slideLayout26.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5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26.xml"/><Relationship Id="rId4" Type="http://schemas.openxmlformats.org/officeDocument/2006/relationships/image" Target="../media/image134.jpg"/></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3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7BCC378-B951-4814-A468-E21A0C6EA3AF}"/>
              </a:ext>
            </a:extLst>
          </p:cNvPr>
          <p:cNvSpPr txBox="1"/>
          <p:nvPr/>
        </p:nvSpPr>
        <p:spPr>
          <a:xfrm>
            <a:off x="242266" y="4102640"/>
            <a:ext cx="6550516" cy="140038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Mongolian Baiti" panose="03000500000000000000" pitchFamily="66" charset="0"/>
                <a:ea typeface="+mn-ea"/>
                <a:cs typeface="Mongolian Baiti" panose="03000500000000000000" pitchFamily="66" charset="0"/>
              </a:rPr>
              <a:t>ROANOKE COUNTY</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Mongolian Baiti" panose="03000500000000000000" pitchFamily="66" charset="0"/>
                <a:ea typeface="+mn-ea"/>
                <a:cs typeface="Mongolian Baiti" panose="03000500000000000000" pitchFamily="66" charset="0"/>
              </a:rPr>
              <a:t>SHERIFF’S OFFICE</a:t>
            </a:r>
          </a:p>
        </p:txBody>
      </p:sp>
      <p:sp>
        <p:nvSpPr>
          <p:cNvPr id="12" name="TextBox 11">
            <a:extLst>
              <a:ext uri="{FF2B5EF4-FFF2-40B4-BE49-F238E27FC236}">
                <a16:creationId xmlns:a16="http://schemas.microsoft.com/office/drawing/2014/main" id="{6F4A36D8-EE33-451C-A6FD-B7F52A8CF825}"/>
              </a:ext>
            </a:extLst>
          </p:cNvPr>
          <p:cNvSpPr txBox="1"/>
          <p:nvPr/>
        </p:nvSpPr>
        <p:spPr>
          <a:xfrm>
            <a:off x="1828799" y="8006111"/>
            <a:ext cx="32004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ongolian Baiti" panose="03000500000000000000" pitchFamily="66" charset="0"/>
                <a:ea typeface="+mn-ea"/>
                <a:cs typeface="Mongolian Baiti" panose="03000500000000000000" pitchFamily="66" charset="0"/>
              </a:rPr>
              <a:t>2024	Annual Report</a:t>
            </a:r>
          </a:p>
        </p:txBody>
      </p:sp>
      <p:cxnSp>
        <p:nvCxnSpPr>
          <p:cNvPr id="14" name="Straight Connector 13">
            <a:extLst>
              <a:ext uri="{FF2B5EF4-FFF2-40B4-BE49-F238E27FC236}">
                <a16:creationId xmlns:a16="http://schemas.microsoft.com/office/drawing/2014/main" id="{14C7CEE8-0292-4A99-A787-222A7343D3B4}"/>
              </a:ext>
            </a:extLst>
          </p:cNvPr>
          <p:cNvCxnSpPr>
            <a:cxnSpLocks/>
          </p:cNvCxnSpPr>
          <p:nvPr/>
        </p:nvCxnSpPr>
        <p:spPr>
          <a:xfrm>
            <a:off x="2743200" y="8066047"/>
            <a:ext cx="0" cy="418946"/>
          </a:xfrm>
          <a:prstGeom prst="line">
            <a:avLst/>
          </a:prstGeom>
          <a:ln w="25400">
            <a:solidFill>
              <a:schemeClr val="tx1"/>
            </a:solidFill>
          </a:ln>
        </p:spPr>
        <p:style>
          <a:lnRef idx="3">
            <a:schemeClr val="dk1"/>
          </a:lnRef>
          <a:fillRef idx="0">
            <a:schemeClr val="dk1"/>
          </a:fillRef>
          <a:effectRef idx="2">
            <a:schemeClr val="dk1"/>
          </a:effectRef>
          <a:fontRef idx="minor">
            <a:schemeClr val="tx1"/>
          </a:fontRef>
        </p:style>
      </p:cxnSp>
      <p:grpSp>
        <p:nvGrpSpPr>
          <p:cNvPr id="20" name="Group 19">
            <a:extLst>
              <a:ext uri="{FF2B5EF4-FFF2-40B4-BE49-F238E27FC236}">
                <a16:creationId xmlns:a16="http://schemas.microsoft.com/office/drawing/2014/main" id="{14F03F34-16FE-4994-AED4-CC64C5CA1C40}"/>
              </a:ext>
            </a:extLst>
          </p:cNvPr>
          <p:cNvGrpSpPr/>
          <p:nvPr/>
        </p:nvGrpSpPr>
        <p:grpSpPr>
          <a:xfrm>
            <a:off x="1420799" y="7468564"/>
            <a:ext cx="3894484" cy="338554"/>
            <a:chOff x="1176956" y="3732687"/>
            <a:chExt cx="3894484" cy="338554"/>
          </a:xfrm>
        </p:grpSpPr>
        <p:sp>
          <p:nvSpPr>
            <p:cNvPr id="16" name="TextBox 15">
              <a:extLst>
                <a:ext uri="{FF2B5EF4-FFF2-40B4-BE49-F238E27FC236}">
                  <a16:creationId xmlns:a16="http://schemas.microsoft.com/office/drawing/2014/main" id="{27388D33-FC26-45D0-9862-716AC5B6B15F}"/>
                </a:ext>
              </a:extLst>
            </p:cNvPr>
            <p:cNvSpPr txBox="1"/>
            <p:nvPr/>
          </p:nvSpPr>
          <p:spPr>
            <a:xfrm>
              <a:off x="1176956" y="3732687"/>
              <a:ext cx="389448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ongolian Baiti" panose="03000500000000000000" pitchFamily="66" charset="0"/>
                  <a:ea typeface="+mn-ea"/>
                  <a:cs typeface="Mongolian Baiti" panose="03000500000000000000" pitchFamily="66" charset="0"/>
                </a:rPr>
                <a:t>Service 	Respect 	Dedication     Honor</a:t>
              </a:r>
            </a:p>
          </p:txBody>
        </p:sp>
        <p:pic>
          <p:nvPicPr>
            <p:cNvPr id="18" name="Picture 17">
              <a:extLst>
                <a:ext uri="{FF2B5EF4-FFF2-40B4-BE49-F238E27FC236}">
                  <a16:creationId xmlns:a16="http://schemas.microsoft.com/office/drawing/2014/main" id="{2391EA59-34F6-408D-B076-20EB8F8DC479}"/>
                </a:ext>
              </a:extLst>
            </p:cNvPr>
            <p:cNvPicPr>
              <a:picLocks noChangeAspect="1"/>
            </p:cNvPicPr>
            <p:nvPr/>
          </p:nvPicPr>
          <p:blipFill>
            <a:blip r:embed="rId3"/>
            <a:stretch>
              <a:fillRect/>
            </a:stretch>
          </p:blipFill>
          <p:spPr>
            <a:xfrm>
              <a:off x="2943934" y="3860679"/>
              <a:ext cx="77065" cy="82570"/>
            </a:xfrm>
            <a:prstGeom prst="rect">
              <a:avLst/>
            </a:prstGeom>
          </p:spPr>
        </p:pic>
        <p:pic>
          <p:nvPicPr>
            <p:cNvPr id="19" name="Picture 18">
              <a:extLst>
                <a:ext uri="{FF2B5EF4-FFF2-40B4-BE49-F238E27FC236}">
                  <a16:creationId xmlns:a16="http://schemas.microsoft.com/office/drawing/2014/main" id="{08316989-A594-456F-A34D-7BC911A23334}"/>
                </a:ext>
              </a:extLst>
            </p:cNvPr>
            <p:cNvPicPr>
              <a:picLocks noChangeAspect="1"/>
            </p:cNvPicPr>
            <p:nvPr/>
          </p:nvPicPr>
          <p:blipFill>
            <a:blip r:embed="rId3"/>
            <a:stretch>
              <a:fillRect/>
            </a:stretch>
          </p:blipFill>
          <p:spPr>
            <a:xfrm>
              <a:off x="1981881" y="3852905"/>
              <a:ext cx="77065" cy="82570"/>
            </a:xfrm>
            <a:prstGeom prst="rect">
              <a:avLst/>
            </a:prstGeom>
          </p:spPr>
        </p:pic>
      </p:grpSp>
      <p:pic>
        <p:nvPicPr>
          <p:cNvPr id="13" name="Picture 12">
            <a:extLst>
              <a:ext uri="{FF2B5EF4-FFF2-40B4-BE49-F238E27FC236}">
                <a16:creationId xmlns:a16="http://schemas.microsoft.com/office/drawing/2014/main" id="{6BDF91E5-58F2-4DC9-9288-EAFE3172D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071" y="614668"/>
            <a:ext cx="3042931" cy="3042931"/>
          </a:xfrm>
          <a:prstGeom prst="rect">
            <a:avLst/>
          </a:prstGeom>
        </p:spPr>
      </p:pic>
      <p:pic>
        <p:nvPicPr>
          <p:cNvPr id="4" name="Picture 3">
            <a:extLst>
              <a:ext uri="{FF2B5EF4-FFF2-40B4-BE49-F238E27FC236}">
                <a16:creationId xmlns:a16="http://schemas.microsoft.com/office/drawing/2014/main" id="{6B183EDC-75EE-7677-AD55-B0F49298D2C9}"/>
              </a:ext>
            </a:extLst>
          </p:cNvPr>
          <p:cNvPicPr>
            <a:picLocks noChangeAspect="1"/>
          </p:cNvPicPr>
          <p:nvPr/>
        </p:nvPicPr>
        <p:blipFill>
          <a:blip r:embed="rId3"/>
          <a:stretch>
            <a:fillRect/>
          </a:stretch>
        </p:blipFill>
        <p:spPr>
          <a:xfrm flipH="1" flipV="1">
            <a:off x="4282805" y="7596555"/>
            <a:ext cx="94630" cy="101391"/>
          </a:xfrm>
          <a:prstGeom prst="rect">
            <a:avLst/>
          </a:prstGeom>
        </p:spPr>
      </p:pic>
    </p:spTree>
    <p:extLst>
      <p:ext uri="{BB962C8B-B14F-4D97-AF65-F5344CB8AC3E}">
        <p14:creationId xmlns:p14="http://schemas.microsoft.com/office/powerpoint/2010/main" val="429701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0" y="1371600"/>
            <a:ext cx="5600700" cy="2371344"/>
          </a:xfrm>
        </p:spPr>
        <p:txBody>
          <a:bodyPr>
            <a:normAutofit fontScale="92500" lnSpcReduction="10000"/>
          </a:bodyPr>
          <a:lstStyle/>
          <a:p>
            <a:pPr marL="114300" indent="0">
              <a:buNone/>
            </a:pPr>
            <a:r>
              <a:rPr lang="en-US" dirty="0">
                <a:solidFill>
                  <a:schemeClr val="tx1"/>
                </a:solidFill>
                <a:latin typeface="Centaur" pitchFamily="18" charset="0"/>
              </a:rPr>
              <a:t>The Sheriff’s Office applies for grants to supplement our budget for enhancement of safety and security for staff, citizens, and inmates in addition to improving community relations through education.  </a:t>
            </a:r>
          </a:p>
          <a:p>
            <a:pPr marL="114300" indent="0">
              <a:buNone/>
            </a:pPr>
            <a:endParaRPr lang="en-US" dirty="0">
              <a:solidFill>
                <a:schemeClr val="tx1"/>
              </a:solidFill>
              <a:latin typeface="Centaur" pitchFamily="18" charset="0"/>
            </a:endParaRPr>
          </a:p>
          <a:p>
            <a:pPr marL="114300" indent="0">
              <a:buNone/>
            </a:pPr>
            <a:endParaRPr lang="en-US" dirty="0">
              <a:solidFill>
                <a:schemeClr val="tx1"/>
              </a:solidFill>
              <a:latin typeface="Centaur" pitchFamily="18" charset="0"/>
            </a:endParaRPr>
          </a:p>
          <a:p>
            <a:pPr marL="114300" indent="0">
              <a:buNone/>
            </a:pPr>
            <a:r>
              <a:rPr lang="en-US" dirty="0">
                <a:solidFill>
                  <a:schemeClr val="tx1"/>
                </a:solidFill>
                <a:latin typeface="Centaur" pitchFamily="18" charset="0"/>
              </a:rPr>
              <a:t>The Sheriff’s Office received the following grants during the </a:t>
            </a:r>
            <a:r>
              <a:rPr lang="en-US" dirty="0">
                <a:solidFill>
                  <a:schemeClr val="tx1"/>
                </a:solidFill>
                <a:latin typeface="Times New Roman" pitchFamily="18" charset="0"/>
                <a:cs typeface="Times New Roman" pitchFamily="18" charset="0"/>
              </a:rPr>
              <a:t>2023</a:t>
            </a:r>
            <a:r>
              <a:rPr lang="en-US" dirty="0">
                <a:solidFill>
                  <a:schemeClr val="tx1"/>
                </a:solidFill>
                <a:latin typeface="Centaur" pitchFamily="18" charset="0"/>
              </a:rPr>
              <a:t> year:</a:t>
            </a:r>
          </a:p>
        </p:txBody>
      </p:sp>
      <p:graphicFrame>
        <p:nvGraphicFramePr>
          <p:cNvPr id="5" name="Content Placeholder 4"/>
          <p:cNvGraphicFramePr>
            <a:graphicFrameLocks noGrp="1"/>
          </p:cNvGraphicFramePr>
          <p:nvPr>
            <p:ph sz="quarter" idx="14"/>
            <p:extLst>
              <p:ext uri="{D42A27DB-BD31-4B8C-83A1-F6EECF244321}">
                <p14:modId xmlns:p14="http://schemas.microsoft.com/office/powerpoint/2010/main" val="1725305845"/>
              </p:ext>
            </p:extLst>
          </p:nvPr>
        </p:nvGraphicFramePr>
        <p:xfrm>
          <a:off x="685800" y="4186321"/>
          <a:ext cx="5486400" cy="1562663"/>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tblGrid>
              <a:tr h="296618">
                <a:tc>
                  <a:txBody>
                    <a:bodyPr/>
                    <a:lstStyle/>
                    <a:p>
                      <a:r>
                        <a:rPr lang="en-US" sz="1600" dirty="0"/>
                        <a:t>Grant</a:t>
                      </a:r>
                      <a:endParaRPr lang="en-US" sz="1600" dirty="0">
                        <a:solidFill>
                          <a:schemeClr val="bg1">
                            <a:lumMod val="65000"/>
                            <a:lumOff val="35000"/>
                          </a:schemeClr>
                        </a:solidFill>
                      </a:endParaRPr>
                    </a:p>
                  </a:txBody>
                  <a:tcPr/>
                </a:tc>
                <a:tc>
                  <a:txBody>
                    <a:bodyPr/>
                    <a:lstStyle/>
                    <a:p>
                      <a:r>
                        <a:rPr lang="en-US" sz="1600" dirty="0"/>
                        <a:t>Project</a:t>
                      </a:r>
                      <a:endParaRPr lang="en-US" sz="1600" dirty="0">
                        <a:solidFill>
                          <a:schemeClr val="bg1">
                            <a:lumMod val="65000"/>
                            <a:lumOff val="35000"/>
                          </a:schemeClr>
                        </a:solidFill>
                      </a:endParaRPr>
                    </a:p>
                  </a:txBody>
                  <a:tcPr/>
                </a:tc>
                <a:tc>
                  <a:txBody>
                    <a:bodyPr/>
                    <a:lstStyle/>
                    <a:p>
                      <a:r>
                        <a:rPr lang="en-US" sz="1600" dirty="0"/>
                        <a:t>Amount</a:t>
                      </a:r>
                      <a:endParaRPr lang="en-US" sz="1600" dirty="0">
                        <a:solidFill>
                          <a:schemeClr val="bg1">
                            <a:lumMod val="65000"/>
                            <a:lumOff val="35000"/>
                          </a:schemeClr>
                        </a:solidFill>
                      </a:endParaRPr>
                    </a:p>
                  </a:txBody>
                  <a:tcPr/>
                </a:tc>
                <a:extLst>
                  <a:ext uri="{0D108BD9-81ED-4DB2-BD59-A6C34878D82A}">
                    <a16:rowId xmlns:a16="http://schemas.microsoft.com/office/drawing/2014/main" val="10000"/>
                  </a:ext>
                </a:extLst>
              </a:tr>
              <a:tr h="1227383">
                <a:tc>
                  <a:txBody>
                    <a:bodyPr/>
                    <a:lstStyle/>
                    <a:p>
                      <a:r>
                        <a:rPr lang="en-US" sz="1400" dirty="0">
                          <a:solidFill>
                            <a:srgbClr val="FF0000"/>
                          </a:solidFill>
                        </a:rPr>
                        <a:t>Patrick Leahy Bulletproof Vest Partnership Grant </a:t>
                      </a:r>
                    </a:p>
                    <a:p>
                      <a:endParaRPr lang="en-US" sz="1400" dirty="0">
                        <a:solidFill>
                          <a:srgbClr val="FF0000"/>
                        </a:solidFill>
                      </a:endParaRPr>
                    </a:p>
                    <a:p>
                      <a:endParaRPr lang="en-US" sz="1400" dirty="0">
                        <a:solidFill>
                          <a:srgbClr val="FF0000"/>
                        </a:solidFill>
                      </a:endParaRPr>
                    </a:p>
                  </a:txBody>
                  <a:tcPr/>
                </a:tc>
                <a:tc>
                  <a:txBody>
                    <a:bodyPr/>
                    <a:lstStyle/>
                    <a:p>
                      <a:r>
                        <a:rPr lang="en-US" sz="1400" dirty="0">
                          <a:solidFill>
                            <a:srgbClr val="FF0000"/>
                          </a:solidFill>
                        </a:rPr>
                        <a:t>Bulletproof Vests</a:t>
                      </a:r>
                    </a:p>
                  </a:txBody>
                  <a:tcPr/>
                </a:tc>
                <a:tc>
                  <a:txBody>
                    <a:bodyPr/>
                    <a:lstStyle/>
                    <a:p>
                      <a:r>
                        <a:rPr lang="en-US" sz="1400" dirty="0">
                          <a:solidFill>
                            <a:srgbClr val="FF0000"/>
                          </a:solidFill>
                        </a:rPr>
                        <a:t>$3,824.37</a:t>
                      </a:r>
                    </a:p>
                    <a:p>
                      <a:endParaRPr lang="en-US" sz="1400" dirty="0">
                        <a:solidFill>
                          <a:srgbClr val="FF0000"/>
                        </a:solidFill>
                      </a:endParaRPr>
                    </a:p>
                  </a:txBody>
                  <a:tcPr/>
                </a:tc>
                <a:extLst>
                  <a:ext uri="{0D108BD9-81ED-4DB2-BD59-A6C34878D82A}">
                    <a16:rowId xmlns:a16="http://schemas.microsoft.com/office/drawing/2014/main" val="10001"/>
                  </a:ext>
                </a:extLst>
              </a:tr>
            </a:tbl>
          </a:graphicData>
        </a:graphic>
      </p:graphicFrame>
      <p:sp>
        <p:nvSpPr>
          <p:cNvPr id="7" name="TextBox 6"/>
          <p:cNvSpPr txBox="1"/>
          <p:nvPr/>
        </p:nvSpPr>
        <p:spPr>
          <a:xfrm>
            <a:off x="4114800" y="152400"/>
            <a:ext cx="2438400" cy="461665"/>
          </a:xfrm>
          <a:prstGeom prst="rect">
            <a:avLst/>
          </a:prstGeom>
          <a:noFill/>
        </p:spPr>
        <p:txBody>
          <a:bodyPr wrap="square" rtlCol="0">
            <a:spAutoFit/>
          </a:bodyPr>
          <a:lstStyle/>
          <a:p>
            <a:pPr algn="ctr"/>
            <a:r>
              <a:rPr lang="en-US" sz="2400" b="1" dirty="0">
                <a:solidFill>
                  <a:schemeClr val="bg1"/>
                </a:solidFill>
              </a:rPr>
              <a:t>GRANTS</a:t>
            </a:r>
          </a:p>
        </p:txBody>
      </p:sp>
      <p:sp>
        <p:nvSpPr>
          <p:cNvPr id="4" name="Slide Number Placeholder 3">
            <a:extLst>
              <a:ext uri="{FF2B5EF4-FFF2-40B4-BE49-F238E27FC236}">
                <a16:creationId xmlns:a16="http://schemas.microsoft.com/office/drawing/2014/main" id="{4A04937F-2F07-6BE9-80F7-A9F3CD03534C}"/>
              </a:ext>
            </a:extLst>
          </p:cNvPr>
          <p:cNvSpPr>
            <a:spLocks noGrp="1"/>
          </p:cNvSpPr>
          <p:nvPr>
            <p:ph type="sldNum" sz="quarter" idx="12"/>
          </p:nvPr>
        </p:nvSpPr>
        <p:spPr/>
        <p:txBody>
          <a:bodyPr/>
          <a:lstStyle/>
          <a:p>
            <a:fld id="{49EB70E6-4B9A-4ED8-9B75-228DBFF8C0CA}" type="slidenum">
              <a:rPr lang="en-US" smtClean="0"/>
              <a:t>10</a:t>
            </a:fld>
            <a:endParaRPr lang="en-US" dirty="0"/>
          </a:p>
        </p:txBody>
      </p:sp>
    </p:spTree>
    <p:extLst>
      <p:ext uri="{BB962C8B-B14F-4D97-AF65-F5344CB8AC3E}">
        <p14:creationId xmlns:p14="http://schemas.microsoft.com/office/powerpoint/2010/main" val="1280260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1940667871"/>
              </p:ext>
            </p:extLst>
          </p:nvPr>
        </p:nvGraphicFramePr>
        <p:xfrm>
          <a:off x="495300" y="2286000"/>
          <a:ext cx="54102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962400" y="152400"/>
            <a:ext cx="2590800" cy="830997"/>
          </a:xfrm>
          <a:prstGeom prst="rect">
            <a:avLst/>
          </a:prstGeom>
          <a:noFill/>
        </p:spPr>
        <p:txBody>
          <a:bodyPr wrap="square" rtlCol="0">
            <a:spAutoFit/>
          </a:bodyPr>
          <a:lstStyle/>
          <a:p>
            <a:pPr algn="ctr"/>
            <a:r>
              <a:rPr lang="en-US" sz="2400" b="1" dirty="0">
                <a:solidFill>
                  <a:schemeClr val="bg1"/>
                </a:solidFill>
              </a:rPr>
              <a:t>COMMAND STAFF </a:t>
            </a:r>
          </a:p>
        </p:txBody>
      </p:sp>
      <p:sp>
        <p:nvSpPr>
          <p:cNvPr id="4" name="Slide Number Placeholder 3">
            <a:extLst>
              <a:ext uri="{FF2B5EF4-FFF2-40B4-BE49-F238E27FC236}">
                <a16:creationId xmlns:a16="http://schemas.microsoft.com/office/drawing/2014/main" id="{83950A9E-767D-241A-8DF3-002F79E64085}"/>
              </a:ext>
            </a:extLst>
          </p:cNvPr>
          <p:cNvSpPr>
            <a:spLocks noGrp="1"/>
          </p:cNvSpPr>
          <p:nvPr>
            <p:ph type="sldNum" sz="quarter" idx="12"/>
          </p:nvPr>
        </p:nvSpPr>
        <p:spPr/>
        <p:txBody>
          <a:bodyPr/>
          <a:lstStyle/>
          <a:p>
            <a:fld id="{49EB70E6-4B9A-4ED8-9B75-228DBFF8C0CA}" type="slidenum">
              <a:rPr lang="en-US" smtClean="0"/>
              <a:t>11</a:t>
            </a:fld>
            <a:endParaRPr lang="en-US" dirty="0"/>
          </a:p>
        </p:txBody>
      </p:sp>
    </p:spTree>
    <p:extLst>
      <p:ext uri="{BB962C8B-B14F-4D97-AF65-F5344CB8AC3E}">
        <p14:creationId xmlns:p14="http://schemas.microsoft.com/office/powerpoint/2010/main" val="420952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451309" y="4191000"/>
            <a:ext cx="6003508" cy="4693593"/>
          </a:xfrm>
          <a:prstGeom prst="rect">
            <a:avLst/>
          </a:prstGeom>
          <a:noFill/>
        </p:spPr>
        <p:txBody>
          <a:bodyPr wrap="square" rtlCol="0">
            <a:spAutoFit/>
          </a:bodyPr>
          <a:lstStyle/>
          <a:p>
            <a:pPr algn="just"/>
            <a:r>
              <a:rPr lang="en-US" sz="1300" dirty="0">
                <a:latin typeface="Centaur" pitchFamily="18" charset="0"/>
              </a:rPr>
              <a:t>After transitioning from the Chief Deputy of Operations to Chief Deputy of Administration, I have taken a proactive approach with giving the employees everything possible to ensure our success.  I feel that our employees are the most important part of the department.  The employees are the direct reason why we were so successful in the past year at not only completing our essential functions, but serving the community in many new ways.  </a:t>
            </a:r>
          </a:p>
          <a:p>
            <a:pPr algn="just"/>
            <a:endParaRPr lang="en-US" sz="1300" dirty="0">
              <a:latin typeface="Centaur" pitchFamily="18" charset="0"/>
            </a:endParaRPr>
          </a:p>
          <a:p>
            <a:pPr algn="just"/>
            <a:r>
              <a:rPr lang="en-US" sz="1300" dirty="0">
                <a:latin typeface="Centaur" pitchFamily="18" charset="0"/>
              </a:rPr>
              <a:t>In the past year, I have focused on acquiring advanced training for our staff to better prepare them for our ever-evolving mission.  We have sent several staff members to state and nationally recognized schools such as PELS and NJLCA which are essential in the growth of our leadership. </a:t>
            </a:r>
          </a:p>
          <a:p>
            <a:pPr algn="just"/>
            <a:endParaRPr lang="en-US" sz="1300" dirty="0">
              <a:latin typeface="Centaur" pitchFamily="18" charset="0"/>
            </a:endParaRPr>
          </a:p>
          <a:p>
            <a:pPr algn="just"/>
            <a:r>
              <a:rPr lang="en-US" sz="1300" dirty="0">
                <a:latin typeface="Centaur" pitchFamily="18" charset="0"/>
              </a:rPr>
              <a:t>Our School Resource Deputies have integrated nicely into their assigned schools and have been well accepted by students, staff, and parents.  These deputies take part in school safety checks, investigations, positive interactions with students, and many different civic events throughout the schools.   </a:t>
            </a:r>
          </a:p>
          <a:p>
            <a:pPr algn="just"/>
            <a:endParaRPr lang="en-US" sz="1300" dirty="0">
              <a:latin typeface="Centaur" pitchFamily="18" charset="0"/>
            </a:endParaRPr>
          </a:p>
          <a:p>
            <a:pPr algn="just"/>
            <a:r>
              <a:rPr lang="en-US" sz="1300" dirty="0">
                <a:latin typeface="Centaur" pitchFamily="18" charset="0"/>
              </a:rPr>
              <a:t>I am confident that 2024 will bring many new opportunities for the department to grow and better serve the community.</a:t>
            </a:r>
          </a:p>
          <a:p>
            <a:pPr algn="just"/>
            <a:endParaRPr lang="en-US" sz="1300" dirty="0">
              <a:latin typeface="Centaur" pitchFamily="18" charset="0"/>
            </a:endParaRPr>
          </a:p>
          <a:p>
            <a:pPr algn="just"/>
            <a:r>
              <a:rPr lang="en-US" sz="1300" dirty="0">
                <a:latin typeface="Centaur" pitchFamily="18" charset="0"/>
              </a:rPr>
              <a:t> </a:t>
            </a:r>
          </a:p>
          <a:p>
            <a:r>
              <a:rPr lang="en-US" sz="1300" dirty="0">
                <a:latin typeface="Centaur" pitchFamily="18" charset="0"/>
              </a:rPr>
              <a:t>Sincerely,</a:t>
            </a:r>
          </a:p>
          <a:p>
            <a:r>
              <a:rPr lang="en-US" sz="1300" dirty="0">
                <a:latin typeface="Centaur" pitchFamily="18" charset="0"/>
              </a:rPr>
              <a:t>LTC Brent Hudson</a:t>
            </a:r>
          </a:p>
          <a:p>
            <a:r>
              <a:rPr lang="en-US" sz="1300" dirty="0">
                <a:latin typeface="Centaur" pitchFamily="18" charset="0"/>
              </a:rPr>
              <a:t>Chief Deputy of Administration </a:t>
            </a:r>
          </a:p>
        </p:txBody>
      </p:sp>
      <p:sp>
        <p:nvSpPr>
          <p:cNvPr id="4" name="TextBox 3"/>
          <p:cNvSpPr txBox="1"/>
          <p:nvPr/>
        </p:nvSpPr>
        <p:spPr>
          <a:xfrm>
            <a:off x="557463" y="2711603"/>
            <a:ext cx="5791200" cy="1277273"/>
          </a:xfrm>
          <a:prstGeom prst="rect">
            <a:avLst/>
          </a:prstGeom>
          <a:noFill/>
        </p:spPr>
        <p:txBody>
          <a:bodyPr wrap="square" rtlCol="0">
            <a:spAutoFit/>
          </a:bodyPr>
          <a:lstStyle/>
          <a:p>
            <a:pPr algn="just"/>
            <a:r>
              <a:rPr lang="en-US" sz="1300" dirty="0">
                <a:latin typeface="Centaur" pitchFamily="18" charset="0"/>
              </a:rPr>
              <a:t>Lieutenant Colonel, Brent Hudson, Chief Deputy of Administration, has been serving in a law enforcement role since </a:t>
            </a:r>
            <a:r>
              <a:rPr lang="en-US" sz="1300" dirty="0">
                <a:latin typeface="Times New Roman" pitchFamily="18" charset="0"/>
                <a:cs typeface="Times New Roman" pitchFamily="18" charset="0"/>
              </a:rPr>
              <a:t>2001</a:t>
            </a:r>
            <a:r>
              <a:rPr lang="en-US" sz="1300" dirty="0">
                <a:latin typeface="Centaur" pitchFamily="18" charset="0"/>
              </a:rPr>
              <a:t>. This position exercises line authority over administrative personnel in the day-to-day operation of the Sheriff’s Office.  He also ensures orders from the Sheriff are carried out and the mission of the Sheriff’s Office is met. Each Lieutenant Colonel assumes command over their division in the absence of the Sheriff</a:t>
            </a:r>
            <a:r>
              <a:rPr lang="en-US" sz="1400" dirty="0">
                <a:latin typeface="Centaur" pitchFamily="18" charset="0"/>
              </a:rPr>
              <a:t>.</a:t>
            </a:r>
          </a:p>
          <a:p>
            <a:endParaRPr lang="en-US" sz="1100" dirty="0">
              <a:latin typeface="Centaur" pitchFamily="18" charset="0"/>
            </a:endParaRPr>
          </a:p>
        </p:txBody>
      </p:sp>
      <p:sp>
        <p:nvSpPr>
          <p:cNvPr id="8" name="TextBox 7"/>
          <p:cNvSpPr txBox="1"/>
          <p:nvPr/>
        </p:nvSpPr>
        <p:spPr>
          <a:xfrm>
            <a:off x="898521" y="3861931"/>
            <a:ext cx="5072816" cy="338554"/>
          </a:xfrm>
          <a:prstGeom prst="rect">
            <a:avLst/>
          </a:prstGeom>
          <a:noFill/>
        </p:spPr>
        <p:txBody>
          <a:bodyPr wrap="square" rtlCol="0">
            <a:spAutoFit/>
          </a:bodyPr>
          <a:lstStyle/>
          <a:p>
            <a:pPr algn="ctr"/>
            <a:r>
              <a:rPr lang="en-US" sz="1600" dirty="0">
                <a:solidFill>
                  <a:srgbClr val="E48312"/>
                </a:solidFill>
              </a:rPr>
              <a:t>Letter from Lt. Colonel Hudson </a:t>
            </a:r>
          </a:p>
        </p:txBody>
      </p:sp>
      <p:sp>
        <p:nvSpPr>
          <p:cNvPr id="10" name="TextBox 9"/>
          <p:cNvSpPr txBox="1"/>
          <p:nvPr/>
        </p:nvSpPr>
        <p:spPr>
          <a:xfrm>
            <a:off x="3200400" y="55995"/>
            <a:ext cx="3124201" cy="830997"/>
          </a:xfrm>
          <a:prstGeom prst="rect">
            <a:avLst/>
          </a:prstGeom>
          <a:noFill/>
        </p:spPr>
        <p:txBody>
          <a:bodyPr wrap="square" rtlCol="0">
            <a:spAutoFit/>
          </a:bodyPr>
          <a:lstStyle/>
          <a:p>
            <a:pPr algn="ctr"/>
            <a:r>
              <a:rPr lang="en-US" sz="2400" b="1" dirty="0">
                <a:solidFill>
                  <a:schemeClr val="bg1"/>
                </a:solidFill>
              </a:rPr>
              <a:t>LTC. ADMINISTRATION </a:t>
            </a:r>
          </a:p>
        </p:txBody>
      </p:sp>
      <p:sp>
        <p:nvSpPr>
          <p:cNvPr id="3" name="Slide Number Placeholder 2">
            <a:extLst>
              <a:ext uri="{FF2B5EF4-FFF2-40B4-BE49-F238E27FC236}">
                <a16:creationId xmlns:a16="http://schemas.microsoft.com/office/drawing/2014/main" id="{7BF7FB46-109E-C2B5-F9E9-79887D2A8BF7}"/>
              </a:ext>
            </a:extLst>
          </p:cNvPr>
          <p:cNvSpPr>
            <a:spLocks noGrp="1"/>
          </p:cNvSpPr>
          <p:nvPr>
            <p:ph type="sldNum" sz="quarter" idx="12"/>
          </p:nvPr>
        </p:nvSpPr>
        <p:spPr/>
        <p:txBody>
          <a:bodyPr/>
          <a:lstStyle/>
          <a:p>
            <a:fld id="{49EB70E6-4B9A-4ED8-9B75-228DBFF8C0CA}" type="slidenum">
              <a:rPr lang="en-US" smtClean="0"/>
              <a:t>12</a:t>
            </a:fld>
            <a:endParaRPr lang="en-US" dirty="0"/>
          </a:p>
        </p:txBody>
      </p:sp>
      <p:pic>
        <p:nvPicPr>
          <p:cNvPr id="5" name="Picture 4" descr="A person smiling for the camera&#10;&#10;AI-generated content may be incorrect.">
            <a:extLst>
              <a:ext uri="{FF2B5EF4-FFF2-40B4-BE49-F238E27FC236}">
                <a16:creationId xmlns:a16="http://schemas.microsoft.com/office/drawing/2014/main" id="{184CB059-89D2-7A87-B375-AC4EBF73C2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463" y="561408"/>
            <a:ext cx="2133601" cy="1948071"/>
          </a:xfrm>
          <a:prstGeom prst="rect">
            <a:avLst/>
          </a:prstGeom>
        </p:spPr>
      </p:pic>
    </p:spTree>
    <p:extLst>
      <p:ext uri="{BB962C8B-B14F-4D97-AF65-F5344CB8AC3E}">
        <p14:creationId xmlns:p14="http://schemas.microsoft.com/office/powerpoint/2010/main" val="109824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DFD7C1CD-A774-9B0C-18FD-95C80D8521A0}"/>
              </a:ext>
            </a:extLst>
          </p:cNvPr>
          <p:cNvGraphicFramePr>
            <a:graphicFrameLocks noGrp="1"/>
          </p:cNvGraphicFramePr>
          <p:nvPr>
            <p:ph idx="1"/>
            <p:extLst>
              <p:ext uri="{D42A27DB-BD31-4B8C-83A1-F6EECF244321}">
                <p14:modId xmlns:p14="http://schemas.microsoft.com/office/powerpoint/2010/main" val="1375307127"/>
              </p:ext>
            </p:extLst>
          </p:nvPr>
        </p:nvGraphicFramePr>
        <p:xfrm>
          <a:off x="1066800" y="5410200"/>
          <a:ext cx="5165725" cy="4799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810000" y="93728"/>
            <a:ext cx="2895602" cy="830997"/>
          </a:xfrm>
          <a:prstGeom prst="rect">
            <a:avLst/>
          </a:prstGeom>
          <a:noFill/>
        </p:spPr>
        <p:txBody>
          <a:bodyPr wrap="square" rtlCol="0">
            <a:spAutoFit/>
          </a:bodyPr>
          <a:lstStyle/>
          <a:p>
            <a:pPr algn="ctr"/>
            <a:r>
              <a:rPr lang="en-US" sz="2400" b="1" dirty="0">
                <a:solidFill>
                  <a:schemeClr val="bg1"/>
                </a:solidFill>
              </a:rPr>
              <a:t>ADMINISTRATIVE DIVISION</a:t>
            </a:r>
          </a:p>
        </p:txBody>
      </p:sp>
      <p:pic>
        <p:nvPicPr>
          <p:cNvPr id="11" name="Picture 10">
            <a:extLst>
              <a:ext uri="{FF2B5EF4-FFF2-40B4-BE49-F238E27FC236}">
                <a16:creationId xmlns:a16="http://schemas.microsoft.com/office/drawing/2014/main" id="{53E44A4C-6CA6-426D-94D6-2B55AA6D40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863" y="799641"/>
            <a:ext cx="1638773" cy="1873990"/>
          </a:xfrm>
          <a:prstGeom prst="rect">
            <a:avLst/>
          </a:prstGeom>
        </p:spPr>
      </p:pic>
      <p:cxnSp>
        <p:nvCxnSpPr>
          <p:cNvPr id="13" name="Straight Connector 12">
            <a:extLst>
              <a:ext uri="{FF2B5EF4-FFF2-40B4-BE49-F238E27FC236}">
                <a16:creationId xmlns:a16="http://schemas.microsoft.com/office/drawing/2014/main" id="{C2C48075-42A9-9EE0-B6F5-723F6A3614EB}"/>
              </a:ext>
            </a:extLst>
          </p:cNvPr>
          <p:cNvCxnSpPr/>
          <p:nvPr/>
        </p:nvCxnSpPr>
        <p:spPr>
          <a:xfrm flipV="1">
            <a:off x="1676400" y="6629400"/>
            <a:ext cx="0" cy="1524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46B0EE-1E83-FE99-A079-0221701150B2}"/>
              </a:ext>
            </a:extLst>
          </p:cNvPr>
          <p:cNvCxnSpPr/>
          <p:nvPr/>
        </p:nvCxnSpPr>
        <p:spPr>
          <a:xfrm flipV="1">
            <a:off x="5029200" y="6629400"/>
            <a:ext cx="0" cy="1524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CB201B9-E2A5-6208-A461-EE81B6DA4DE6}"/>
              </a:ext>
            </a:extLst>
          </p:cNvPr>
          <p:cNvCxnSpPr/>
          <p:nvPr/>
        </p:nvCxnSpPr>
        <p:spPr>
          <a:xfrm flipV="1">
            <a:off x="3429000" y="6629400"/>
            <a:ext cx="0" cy="1524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A846360-9DD4-3278-80BE-BA2415EF502E}"/>
              </a:ext>
            </a:extLst>
          </p:cNvPr>
          <p:cNvCxnSpPr/>
          <p:nvPr/>
        </p:nvCxnSpPr>
        <p:spPr>
          <a:xfrm>
            <a:off x="1676400" y="6629400"/>
            <a:ext cx="33528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9BECE73-D734-A3E3-4C45-36D0B424AA2D}"/>
              </a:ext>
            </a:extLst>
          </p:cNvPr>
          <p:cNvCxnSpPr/>
          <p:nvPr/>
        </p:nvCxnSpPr>
        <p:spPr>
          <a:xfrm flipV="1">
            <a:off x="3429000" y="6553200"/>
            <a:ext cx="0" cy="762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B5CC30B-C55C-9234-99FC-33932E7EEF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6381" y="742247"/>
            <a:ext cx="1828800" cy="1889719"/>
          </a:xfrm>
          <a:prstGeom prst="rect">
            <a:avLst/>
          </a:prstGeom>
        </p:spPr>
      </p:pic>
      <p:sp>
        <p:nvSpPr>
          <p:cNvPr id="6" name="TextBox 5">
            <a:extLst>
              <a:ext uri="{FF2B5EF4-FFF2-40B4-BE49-F238E27FC236}">
                <a16:creationId xmlns:a16="http://schemas.microsoft.com/office/drawing/2014/main" id="{C8EDAEDB-DE87-27C0-70AC-1794568D3023}"/>
              </a:ext>
            </a:extLst>
          </p:cNvPr>
          <p:cNvSpPr txBox="1"/>
          <p:nvPr/>
        </p:nvSpPr>
        <p:spPr>
          <a:xfrm>
            <a:off x="481223" y="2853783"/>
            <a:ext cx="5979414" cy="2292935"/>
          </a:xfrm>
          <a:prstGeom prst="rect">
            <a:avLst/>
          </a:prstGeom>
          <a:noFill/>
        </p:spPr>
        <p:txBody>
          <a:bodyPr wrap="square" rtlCol="0">
            <a:spAutoFit/>
          </a:bodyPr>
          <a:lstStyle/>
          <a:p>
            <a:pPr algn="just"/>
            <a:r>
              <a:rPr lang="en-US" sz="1300" dirty="0">
                <a:latin typeface="Centaur" pitchFamily="18" charset="0"/>
              </a:rPr>
              <a:t>Stacy Olsson has been a member of the Roanoke County Sheriff’s Office since 2008. She has served at various supervisory levels in both the corrections and civil divisions. She has attended the Professional Executive Leadership School through the University of Richmond, the FBI LEEDA Executive Level Leadership School, and the Batten Leadership Institute. She graduated Cum Laude from the University of Central Florida with two Bachelor of Science Degrees in Criminal Justice and Psychology, with a minor in Sociology. She earned Undergraduate Certificates in Behavioral Forensics, Criminal Profiling, and Crime Scene Investigation. While at UCF, she was inducted into the Golden Key International Honor Society and the Honor Society of Phi Kappa Phi. She then graduated with high distinction from Liberty University with a Master of Arts in Executive Leadership. She was also inducted into the Sigma Beta Delta Honor Society and the Omega Nu Lambda Honor Society.</a:t>
            </a:r>
          </a:p>
        </p:txBody>
      </p:sp>
      <p:sp>
        <p:nvSpPr>
          <p:cNvPr id="4" name="Slide Number Placeholder 3">
            <a:extLst>
              <a:ext uri="{FF2B5EF4-FFF2-40B4-BE49-F238E27FC236}">
                <a16:creationId xmlns:a16="http://schemas.microsoft.com/office/drawing/2014/main" id="{EA547CFF-D774-5ED3-3E6C-17B599FD4D84}"/>
              </a:ext>
            </a:extLst>
          </p:cNvPr>
          <p:cNvSpPr>
            <a:spLocks noGrp="1"/>
          </p:cNvSpPr>
          <p:nvPr>
            <p:ph type="sldNum" sz="quarter" idx="12"/>
          </p:nvPr>
        </p:nvSpPr>
        <p:spPr/>
        <p:txBody>
          <a:bodyPr/>
          <a:lstStyle/>
          <a:p>
            <a:fld id="{49EB70E6-4B9A-4ED8-9B75-228DBFF8C0CA}" type="slidenum">
              <a:rPr lang="en-US" smtClean="0"/>
              <a:t>13</a:t>
            </a:fld>
            <a:endParaRPr lang="en-US" dirty="0"/>
          </a:p>
        </p:txBody>
      </p:sp>
    </p:spTree>
    <p:extLst>
      <p:ext uri="{BB962C8B-B14F-4D97-AF65-F5344CB8AC3E}">
        <p14:creationId xmlns:p14="http://schemas.microsoft.com/office/powerpoint/2010/main" val="2221657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457200" y="990600"/>
            <a:ext cx="5943600" cy="7755969"/>
          </a:xfrm>
          <a:prstGeom prst="rect">
            <a:avLst/>
          </a:prstGeom>
          <a:noFill/>
        </p:spPr>
        <p:txBody>
          <a:bodyPr wrap="square" rtlCol="0">
            <a:spAutoFit/>
          </a:bodyPr>
          <a:lstStyle/>
          <a:p>
            <a:r>
              <a:rPr lang="en-US" sz="2000" b="1" i="1" dirty="0">
                <a:latin typeface="Centaur" pitchFamily="18" charset="0"/>
              </a:rPr>
              <a:t>Roanoke County Public Safety Academy</a:t>
            </a:r>
          </a:p>
          <a:p>
            <a:endParaRPr lang="en-US" sz="1600" b="1" i="1" dirty="0">
              <a:latin typeface="Centaur" pitchFamily="18" charset="0"/>
            </a:endParaRPr>
          </a:p>
          <a:p>
            <a:pPr algn="just"/>
            <a:r>
              <a:rPr lang="en-US" dirty="0">
                <a:latin typeface="Centaur" pitchFamily="18" charset="0"/>
              </a:rPr>
              <a:t>The Sheriff’s Office has partnered with the Roanoke County Police Department, Roanoke County Fire and Rescue Department, and the Western Virginia Regional Jail to host a joint Public Safety Academy.  This Academy covers numerous topics such as  investigations, court security, budget, accreditation, evidence, and special projects.  The Academy also allows citizens to participate in field exercises including firearms and emergency vehicle operations.</a:t>
            </a: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r>
              <a:rPr lang="en-US" sz="1400" b="1" i="1" dirty="0">
                <a:latin typeface="Centaur" pitchFamily="18" charset="0"/>
              </a:rPr>
              <a:t>  </a:t>
            </a:r>
            <a:endParaRPr lang="en-US" sz="1400" b="1" dirty="0">
              <a:latin typeface="Centaur" pitchFamily="18" charset="0"/>
            </a:endParaRPr>
          </a:p>
          <a:p>
            <a:pPr marL="114300" indent="0">
              <a:buNone/>
            </a:pPr>
            <a:endParaRPr lang="en-US" sz="1400" dirty="0"/>
          </a:p>
          <a:p>
            <a:endParaRPr lang="en-US" sz="1400" dirty="0"/>
          </a:p>
          <a:p>
            <a:endParaRPr lang="en-US" sz="1400" dirty="0"/>
          </a:p>
          <a:p>
            <a:endParaRPr lang="en-US" sz="1400" dirty="0"/>
          </a:p>
        </p:txBody>
      </p:sp>
      <p:sp>
        <p:nvSpPr>
          <p:cNvPr id="5" name="TextBox 4"/>
          <p:cNvSpPr txBox="1"/>
          <p:nvPr/>
        </p:nvSpPr>
        <p:spPr>
          <a:xfrm>
            <a:off x="4329363" y="29683"/>
            <a:ext cx="2528637" cy="830997"/>
          </a:xfrm>
          <a:prstGeom prst="rect">
            <a:avLst/>
          </a:prstGeom>
          <a:noFill/>
        </p:spPr>
        <p:txBody>
          <a:bodyPr wrap="square" rtlCol="0">
            <a:spAutoFit/>
          </a:bodyPr>
          <a:lstStyle/>
          <a:p>
            <a:pPr algn="ctr"/>
            <a:r>
              <a:rPr lang="en-US" sz="2400" b="1" dirty="0">
                <a:solidFill>
                  <a:schemeClr val="bg1"/>
                </a:solidFill>
              </a:rPr>
              <a:t>COMMUNITY FIRST</a:t>
            </a:r>
          </a:p>
        </p:txBody>
      </p:sp>
      <p:pic>
        <p:nvPicPr>
          <p:cNvPr id="7" name="Picture 6">
            <a:extLst>
              <a:ext uri="{FF2B5EF4-FFF2-40B4-BE49-F238E27FC236}">
                <a16:creationId xmlns:a16="http://schemas.microsoft.com/office/drawing/2014/main" id="{38836D4E-4636-4FC7-BCF7-21BC0FC7C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99" y="6475760"/>
            <a:ext cx="3435610" cy="2576708"/>
          </a:xfrm>
          <a:prstGeom prst="rect">
            <a:avLst/>
          </a:prstGeom>
        </p:spPr>
      </p:pic>
      <p:pic>
        <p:nvPicPr>
          <p:cNvPr id="4" name="Picture 3">
            <a:extLst>
              <a:ext uri="{FF2B5EF4-FFF2-40B4-BE49-F238E27FC236}">
                <a16:creationId xmlns:a16="http://schemas.microsoft.com/office/drawing/2014/main" id="{6513AF76-420E-4954-ADFA-FE5AF2CBA9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769007" y="5102920"/>
            <a:ext cx="3352800" cy="2514600"/>
          </a:xfrm>
          <a:prstGeom prst="rect">
            <a:avLst/>
          </a:prstGeom>
        </p:spPr>
      </p:pic>
      <p:pic>
        <p:nvPicPr>
          <p:cNvPr id="8" name="Picture 7" descr="A group of people posing for a photo&#10;&#10;AI-generated content may be incorrect.">
            <a:extLst>
              <a:ext uri="{FF2B5EF4-FFF2-40B4-BE49-F238E27FC236}">
                <a16:creationId xmlns:a16="http://schemas.microsoft.com/office/drawing/2014/main" id="{02F6BFB3-1CB9-50EE-1BF6-7F4170811A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493" y="3793265"/>
            <a:ext cx="3257142" cy="2442857"/>
          </a:xfrm>
          <a:prstGeom prst="rect">
            <a:avLst/>
          </a:prstGeom>
        </p:spPr>
      </p:pic>
      <p:sp>
        <p:nvSpPr>
          <p:cNvPr id="10" name="Slide Number Placeholder 9">
            <a:extLst>
              <a:ext uri="{FF2B5EF4-FFF2-40B4-BE49-F238E27FC236}">
                <a16:creationId xmlns:a16="http://schemas.microsoft.com/office/drawing/2014/main" id="{CCE99770-58C4-0839-E8FB-3A903B4C3EF3}"/>
              </a:ext>
            </a:extLst>
          </p:cNvPr>
          <p:cNvSpPr>
            <a:spLocks noGrp="1"/>
          </p:cNvSpPr>
          <p:nvPr>
            <p:ph type="sldNum" sz="quarter" idx="12"/>
          </p:nvPr>
        </p:nvSpPr>
        <p:spPr/>
        <p:txBody>
          <a:bodyPr/>
          <a:lstStyle/>
          <a:p>
            <a:fld id="{49EB70E6-4B9A-4ED8-9B75-228DBFF8C0CA}" type="slidenum">
              <a:rPr lang="en-US" smtClean="0"/>
              <a:t>14</a:t>
            </a:fld>
            <a:endParaRPr lang="en-US" dirty="0"/>
          </a:p>
        </p:txBody>
      </p:sp>
    </p:spTree>
    <p:extLst>
      <p:ext uri="{BB962C8B-B14F-4D97-AF65-F5344CB8AC3E}">
        <p14:creationId xmlns:p14="http://schemas.microsoft.com/office/powerpoint/2010/main" val="1267854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417096" y="447582"/>
            <a:ext cx="6019799" cy="9079409"/>
          </a:xfrm>
          <a:prstGeom prst="rect">
            <a:avLst/>
          </a:prstGeom>
        </p:spPr>
        <p:txBody>
          <a:bodyPr wrap="square">
            <a:spAutoFit/>
          </a:bodyPr>
          <a:lstStyle/>
          <a:p>
            <a:r>
              <a:rPr lang="en-US" dirty="0">
                <a:latin typeface="Centaur" pitchFamily="18" charset="0"/>
              </a:rPr>
              <a:t> </a:t>
            </a:r>
          </a:p>
          <a:p>
            <a:r>
              <a:rPr lang="en-US" b="1" i="1" dirty="0">
                <a:latin typeface="Centaur" pitchFamily="18" charset="0"/>
              </a:rPr>
              <a:t>Other Community Outreach </a:t>
            </a:r>
          </a:p>
          <a:p>
            <a:endParaRPr lang="en-US" b="1" i="1" dirty="0">
              <a:latin typeface="Centaur" pitchFamily="18" charset="0"/>
            </a:endParaRPr>
          </a:p>
          <a:p>
            <a:pPr marL="285750" indent="-285750">
              <a:buFont typeface="Arial" panose="020B0604020202020204" pitchFamily="34" charset="0"/>
              <a:buChar char="•"/>
            </a:pPr>
            <a:r>
              <a:rPr lang="en-US" sz="1600" dirty="0">
                <a:latin typeface="Centaur" pitchFamily="18" charset="0"/>
              </a:rPr>
              <a:t>Firearms Safety Classes – teaches safety to Roanoke County citizens</a:t>
            </a:r>
          </a:p>
          <a:p>
            <a:pPr marL="285750" indent="-285750">
              <a:buFont typeface="Arial" panose="020B0604020202020204" pitchFamily="34" charset="0"/>
              <a:buChar char="•"/>
            </a:pPr>
            <a:r>
              <a:rPr lang="en-US" sz="1600" dirty="0">
                <a:latin typeface="Centaur" pitchFamily="18" charset="0"/>
              </a:rPr>
              <a:t>Avoid (Awareness, Verbalize, Overcome, Identify, Distance )  Classes </a:t>
            </a:r>
          </a:p>
          <a:p>
            <a:pPr marL="285750" indent="-285750">
              <a:buFont typeface="Arial" panose="020B0604020202020204" pitchFamily="34" charset="0"/>
              <a:buChar char="•"/>
            </a:pPr>
            <a:r>
              <a:rPr lang="en-US" sz="1600" dirty="0">
                <a:latin typeface="Centaur" pitchFamily="18" charset="0"/>
              </a:rPr>
              <a:t>RAD (Rape Aggression Defense) Woman’s Self Defense Classes</a:t>
            </a:r>
          </a:p>
          <a:p>
            <a:pPr marL="285750" indent="-285750">
              <a:buFont typeface="Arial" panose="020B0604020202020204" pitchFamily="34" charset="0"/>
              <a:buChar char="•"/>
            </a:pPr>
            <a:r>
              <a:rPr lang="en-US" sz="1600" dirty="0">
                <a:latin typeface="Centaur" pitchFamily="18" charset="0"/>
              </a:rPr>
              <a:t>CRASE (Civilian Response to Active Shooter Events)</a:t>
            </a:r>
          </a:p>
          <a:p>
            <a:pPr marL="285750" indent="-285750">
              <a:buFont typeface="Arial" panose="020B0604020202020204" pitchFamily="34" charset="0"/>
              <a:buChar char="•"/>
            </a:pPr>
            <a:r>
              <a:rPr lang="en-US" sz="1600" dirty="0">
                <a:latin typeface="Centaur" pitchFamily="18" charset="0"/>
              </a:rPr>
              <a:t>Participate in Neighborhood Watch Programs </a:t>
            </a:r>
          </a:p>
          <a:p>
            <a:pPr marL="285750" indent="-285750">
              <a:buFont typeface="Arial" panose="020B0604020202020204" pitchFamily="34" charset="0"/>
              <a:buChar char="•"/>
            </a:pPr>
            <a:r>
              <a:rPr lang="en-US" sz="1600" dirty="0">
                <a:latin typeface="Centaur" pitchFamily="18" charset="0"/>
              </a:rPr>
              <a:t>Participate in Roanoke County Public Safety Academy and Alumni Groups</a:t>
            </a:r>
          </a:p>
          <a:p>
            <a:pPr marL="285750" indent="-285750">
              <a:buFont typeface="Arial" panose="020B0604020202020204" pitchFamily="34" charset="0"/>
              <a:buChar char="•"/>
            </a:pPr>
            <a:r>
              <a:rPr lang="en-US" sz="1600" dirty="0">
                <a:latin typeface="Centaur" pitchFamily="18" charset="0"/>
              </a:rPr>
              <a:t>Jail Tours to Criminal Justice Students </a:t>
            </a:r>
          </a:p>
          <a:p>
            <a:pPr marL="285750" indent="-285750">
              <a:buFont typeface="Arial" panose="020B0604020202020204" pitchFamily="34" charset="0"/>
              <a:buChar char="•"/>
            </a:pPr>
            <a:r>
              <a:rPr lang="en-US" sz="1600" dirty="0">
                <a:latin typeface="Centaur" pitchFamily="18" charset="0"/>
              </a:rPr>
              <a:t>SRO Deputy Program</a:t>
            </a:r>
          </a:p>
          <a:p>
            <a:pPr marL="285750" indent="-285750">
              <a:buFont typeface="Arial" panose="020B0604020202020204" pitchFamily="34" charset="0"/>
              <a:buChar char="•"/>
            </a:pPr>
            <a:r>
              <a:rPr lang="en-US" sz="1600" dirty="0">
                <a:latin typeface="Centaur" pitchFamily="18" charset="0"/>
              </a:rPr>
              <a:t>Identify-A-Kid Program</a:t>
            </a:r>
          </a:p>
          <a:p>
            <a:endParaRPr lang="en-US" dirty="0">
              <a:latin typeface="Centaur" pitchFamily="18" charset="0"/>
            </a:endParaRPr>
          </a:p>
          <a:p>
            <a:r>
              <a:rPr lang="en-US" b="1" i="1" dirty="0">
                <a:latin typeface="Centaur" pitchFamily="18" charset="0"/>
              </a:rPr>
              <a:t>Identify-A-Kid</a:t>
            </a:r>
          </a:p>
          <a:p>
            <a:endParaRPr lang="en-US" b="1" i="1" dirty="0">
              <a:latin typeface="Centaur" pitchFamily="18" charset="0"/>
            </a:endParaRPr>
          </a:p>
          <a:p>
            <a:pPr algn="just"/>
            <a:r>
              <a:rPr lang="en-US" sz="1600" dirty="0">
                <a:latin typeface="Centaur" pitchFamily="18" charset="0"/>
              </a:rPr>
              <a:t>The Sheriff’s Office implemented the Identify-A-Kid  program early in </a:t>
            </a:r>
            <a:r>
              <a:rPr lang="en-US" sz="1600" dirty="0">
                <a:latin typeface="Times New Roman" pitchFamily="18" charset="0"/>
                <a:cs typeface="Times New Roman" pitchFamily="18" charset="0"/>
              </a:rPr>
              <a:t>2017</a:t>
            </a:r>
            <a:r>
              <a:rPr lang="en-US" sz="1600" dirty="0">
                <a:latin typeface="Centaur" pitchFamily="18" charset="0"/>
              </a:rPr>
              <a:t>.  It provides parents/caregivers with an identification card of their children containing pertinent information in the unfortunate event that the child goes missing. Fingerprinting of children is also offered.  </a:t>
            </a:r>
          </a:p>
          <a:p>
            <a:endParaRPr lang="en-US" dirty="0">
              <a:latin typeface="Centaur" pitchFamily="18" charset="0"/>
            </a:endParaRPr>
          </a:p>
          <a:p>
            <a:r>
              <a:rPr lang="en-US" dirty="0">
                <a:latin typeface="Centaur" pitchFamily="18" charset="0"/>
              </a:rPr>
              <a:t> </a:t>
            </a:r>
            <a:r>
              <a:rPr lang="en-US" b="1" i="1" dirty="0">
                <a:latin typeface="Centaur" pitchFamily="18" charset="0"/>
              </a:rPr>
              <a:t>Citizens Firearm Safety Course</a:t>
            </a:r>
          </a:p>
          <a:p>
            <a:endParaRPr lang="en-US" b="1" i="1" dirty="0">
              <a:latin typeface="Centaur" pitchFamily="18" charset="0"/>
            </a:endParaRPr>
          </a:p>
          <a:p>
            <a:pPr marL="114300" indent="0" algn="just">
              <a:buNone/>
            </a:pPr>
            <a:r>
              <a:rPr lang="en-US" sz="1600" dirty="0">
                <a:latin typeface="Centaur" pitchFamily="18" charset="0"/>
              </a:rPr>
              <a:t>This program was initiated in </a:t>
            </a:r>
            <a:r>
              <a:rPr lang="en-US" sz="1600" dirty="0">
                <a:latin typeface="Times New Roman" pitchFamily="18" charset="0"/>
                <a:cs typeface="Times New Roman" pitchFamily="18" charset="0"/>
              </a:rPr>
              <a:t>2016</a:t>
            </a:r>
            <a:r>
              <a:rPr lang="en-US" sz="1600" dirty="0">
                <a:latin typeface="Centaur" pitchFamily="18" charset="0"/>
              </a:rPr>
              <a:t> to educate the public about their rights, how to safely handle, and store a firearm. The citizens are asked to bring in non-perishable food items for donations to local food banks in lieu of fee for attending the class.</a:t>
            </a:r>
          </a:p>
          <a:p>
            <a:pPr marL="114300" indent="0">
              <a:buNone/>
            </a:pPr>
            <a:endParaRPr lang="en-US" sz="1600" dirty="0">
              <a:latin typeface="Centaur" pitchFamily="18" charset="0"/>
            </a:endParaRPr>
          </a:p>
          <a:p>
            <a:pPr marL="114300" indent="0">
              <a:buNone/>
            </a:pPr>
            <a:r>
              <a:rPr lang="en-US" sz="1600" b="1" u="sng" dirty="0">
                <a:latin typeface="Centaur" pitchFamily="18" charset="0"/>
              </a:rPr>
              <a:t>2024 :</a:t>
            </a:r>
          </a:p>
          <a:p>
            <a:pPr marL="400050" indent="-285750">
              <a:buFont typeface="Arial" panose="020B0604020202020204" pitchFamily="34" charset="0"/>
              <a:buChar char="•"/>
            </a:pPr>
            <a:r>
              <a:rPr lang="en-US" sz="1600" dirty="0">
                <a:latin typeface="Centaur" pitchFamily="18" charset="0"/>
              </a:rPr>
              <a:t>12 Classes were taught</a:t>
            </a:r>
          </a:p>
          <a:p>
            <a:pPr marL="400050" indent="-285750">
              <a:buFont typeface="Arial" panose="020B0604020202020204" pitchFamily="34" charset="0"/>
              <a:buChar char="•"/>
            </a:pPr>
            <a:r>
              <a:rPr lang="en-US" sz="1600" dirty="0">
                <a:latin typeface="Centaur" pitchFamily="18" charset="0"/>
              </a:rPr>
              <a:t>96 Citizens attended</a:t>
            </a:r>
          </a:p>
          <a:p>
            <a:pPr marL="400050" indent="-285750">
              <a:buFont typeface="Arial" panose="020B0604020202020204" pitchFamily="34" charset="0"/>
              <a:buChar char="•"/>
            </a:pPr>
            <a:r>
              <a:rPr lang="en-US" sz="1600">
                <a:latin typeface="Centaur" pitchFamily="18" charset="0"/>
              </a:rPr>
              <a:t>913 </a:t>
            </a:r>
            <a:r>
              <a:rPr lang="en-US" sz="1600" dirty="0">
                <a:latin typeface="Centaur" pitchFamily="18" charset="0"/>
              </a:rPr>
              <a:t>Pounds of food were donated to local food banks</a:t>
            </a:r>
          </a:p>
          <a:p>
            <a:pPr marL="114300" indent="0">
              <a:buNone/>
            </a:pPr>
            <a:endParaRPr lang="en-US" dirty="0">
              <a:latin typeface="Centaur" pitchFamily="18" charset="0"/>
            </a:endParaRPr>
          </a:p>
          <a:p>
            <a:endParaRPr lang="en-US" dirty="0">
              <a:latin typeface="Centaur" pitchFamily="18" charset="0"/>
            </a:endParaRPr>
          </a:p>
          <a:p>
            <a:pPr marL="114300" indent="0">
              <a:buNone/>
            </a:pPr>
            <a:endParaRPr lang="en-US" dirty="0"/>
          </a:p>
        </p:txBody>
      </p:sp>
      <p:sp>
        <p:nvSpPr>
          <p:cNvPr id="9" name="TextBox 8"/>
          <p:cNvSpPr txBox="1"/>
          <p:nvPr/>
        </p:nvSpPr>
        <p:spPr>
          <a:xfrm>
            <a:off x="3733800" y="35805"/>
            <a:ext cx="2610853" cy="830997"/>
          </a:xfrm>
          <a:prstGeom prst="rect">
            <a:avLst/>
          </a:prstGeom>
          <a:noFill/>
        </p:spPr>
        <p:txBody>
          <a:bodyPr wrap="square" rtlCol="0">
            <a:spAutoFit/>
          </a:bodyPr>
          <a:lstStyle/>
          <a:p>
            <a:pPr algn="ctr"/>
            <a:r>
              <a:rPr lang="en-US" sz="2400" b="1" dirty="0">
                <a:solidFill>
                  <a:schemeClr val="bg1"/>
                </a:solidFill>
              </a:rPr>
              <a:t>COMMUNITY-BASED SERVICE</a:t>
            </a:r>
          </a:p>
        </p:txBody>
      </p:sp>
      <p:sp>
        <p:nvSpPr>
          <p:cNvPr id="3" name="Slide Number Placeholder 2">
            <a:extLst>
              <a:ext uri="{FF2B5EF4-FFF2-40B4-BE49-F238E27FC236}">
                <a16:creationId xmlns:a16="http://schemas.microsoft.com/office/drawing/2014/main" id="{32E74B9A-104D-5101-A239-FBCFE9596873}"/>
              </a:ext>
            </a:extLst>
          </p:cNvPr>
          <p:cNvSpPr>
            <a:spLocks noGrp="1"/>
          </p:cNvSpPr>
          <p:nvPr>
            <p:ph type="sldNum" sz="quarter" idx="12"/>
          </p:nvPr>
        </p:nvSpPr>
        <p:spPr/>
        <p:txBody>
          <a:bodyPr/>
          <a:lstStyle/>
          <a:p>
            <a:fld id="{49EB70E6-4B9A-4ED8-9B75-228DBFF8C0CA}" type="slidenum">
              <a:rPr lang="en-US" smtClean="0"/>
              <a:t>15</a:t>
            </a:fld>
            <a:endParaRPr lang="en-US" dirty="0"/>
          </a:p>
        </p:txBody>
      </p:sp>
    </p:spTree>
    <p:extLst>
      <p:ext uri="{BB962C8B-B14F-4D97-AF65-F5344CB8AC3E}">
        <p14:creationId xmlns:p14="http://schemas.microsoft.com/office/powerpoint/2010/main" val="156088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33137" y="685800"/>
            <a:ext cx="6196263" cy="2254463"/>
          </a:xfrm>
          <a:prstGeom prst="rect">
            <a:avLst/>
          </a:prstGeom>
          <a:noFill/>
        </p:spPr>
        <p:txBody>
          <a:bodyPr wrap="square" rtlCol="0">
            <a:spAutoFit/>
          </a:bodyPr>
          <a:lstStyle/>
          <a:p>
            <a:r>
              <a:rPr lang="en-US" sz="1600" b="1" i="1" dirty="0">
                <a:latin typeface="Centaur" pitchFamily="18" charset="0"/>
              </a:rPr>
              <a:t>AVOID</a:t>
            </a:r>
          </a:p>
          <a:p>
            <a:endParaRPr lang="en-US" sz="1600" i="1" dirty="0">
              <a:latin typeface="Centaur" pitchFamily="18" charset="0"/>
            </a:endParaRPr>
          </a:p>
          <a:p>
            <a:r>
              <a:rPr lang="en-US" sz="1600" dirty="0">
                <a:latin typeface="Centaur" pitchFamily="18" charset="0"/>
              </a:rPr>
              <a:t>This program was initiated by our department in </a:t>
            </a:r>
            <a:r>
              <a:rPr lang="en-US" sz="1600" dirty="0">
                <a:latin typeface="Times New Roman" pitchFamily="18" charset="0"/>
                <a:cs typeface="Times New Roman" pitchFamily="18" charset="0"/>
              </a:rPr>
              <a:t>2016</a:t>
            </a:r>
            <a:r>
              <a:rPr lang="en-US" sz="1600" dirty="0">
                <a:latin typeface="Centaur" pitchFamily="18" charset="0"/>
              </a:rPr>
              <a:t> and is instructed to anyone of any age interested in learning about personal awareness and practical self-defense. We request donation of </a:t>
            </a:r>
            <a:r>
              <a:rPr lang="en-US" sz="1600" dirty="0">
                <a:latin typeface="Times New Roman" pitchFamily="18" charset="0"/>
                <a:cs typeface="Times New Roman" pitchFamily="18" charset="0"/>
              </a:rPr>
              <a:t>10</a:t>
            </a:r>
            <a:r>
              <a:rPr lang="en-US" sz="1600" dirty="0">
                <a:latin typeface="Centaur" pitchFamily="18" charset="0"/>
              </a:rPr>
              <a:t> non-perishable food items per participant.</a:t>
            </a:r>
          </a:p>
          <a:p>
            <a:endParaRPr lang="en-US" sz="1600" dirty="0">
              <a:latin typeface="Centaur" pitchFamily="18" charset="0"/>
            </a:endParaRPr>
          </a:p>
          <a:p>
            <a:r>
              <a:rPr lang="en-US" sz="1600" b="1" i="1" dirty="0">
                <a:solidFill>
                  <a:srgbClr val="E48312"/>
                </a:solidFill>
                <a:latin typeface="Arial Rounded MT Bold" panose="020F0704030504030204" pitchFamily="34" charset="0"/>
              </a:rPr>
              <a:t>2024</a:t>
            </a:r>
          </a:p>
          <a:p>
            <a:pPr marL="285750" indent="-285750">
              <a:buFont typeface="Arial" panose="020B0604020202020204" pitchFamily="34" charset="0"/>
              <a:buChar char="•"/>
            </a:pPr>
            <a:r>
              <a:rPr lang="en-US" sz="1250" dirty="0">
                <a:solidFill>
                  <a:srgbClr val="E48312"/>
                </a:solidFill>
                <a:latin typeface="Arial Rounded MT Bold" panose="020F0704030504030204" pitchFamily="34" charset="0"/>
              </a:rPr>
              <a:t>Classes Instructed = 15</a:t>
            </a:r>
          </a:p>
        </p:txBody>
      </p:sp>
      <p:sp>
        <p:nvSpPr>
          <p:cNvPr id="5" name="TextBox 4"/>
          <p:cNvSpPr txBox="1"/>
          <p:nvPr/>
        </p:nvSpPr>
        <p:spPr>
          <a:xfrm>
            <a:off x="3733800" y="1"/>
            <a:ext cx="2630481" cy="830997"/>
          </a:xfrm>
          <a:prstGeom prst="rect">
            <a:avLst/>
          </a:prstGeom>
          <a:noFill/>
        </p:spPr>
        <p:txBody>
          <a:bodyPr wrap="square" rtlCol="0">
            <a:spAutoFit/>
          </a:bodyPr>
          <a:lstStyle/>
          <a:p>
            <a:pPr algn="ctr"/>
            <a:r>
              <a:rPr lang="en-US" sz="2400" b="1" dirty="0">
                <a:solidFill>
                  <a:schemeClr val="bg1"/>
                </a:solidFill>
              </a:rPr>
              <a:t>BUILDING PARTNERSHIPS</a:t>
            </a:r>
          </a:p>
        </p:txBody>
      </p:sp>
      <p:pic>
        <p:nvPicPr>
          <p:cNvPr id="8" name="Picture 7" descr="A group of people posing for a photo&#10;&#10;AI-generated content may be incorrect.">
            <a:extLst>
              <a:ext uri="{FF2B5EF4-FFF2-40B4-BE49-F238E27FC236}">
                <a16:creationId xmlns:a16="http://schemas.microsoft.com/office/drawing/2014/main" id="{F4746733-EF86-08D4-41FF-58B7993DDC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946889"/>
            <a:ext cx="4445000" cy="3333750"/>
          </a:xfrm>
          <a:prstGeom prst="rect">
            <a:avLst/>
          </a:prstGeom>
        </p:spPr>
      </p:pic>
      <p:pic>
        <p:nvPicPr>
          <p:cNvPr id="11" name="Picture 10" descr="A picture containing person, weapon, player, sword&#10;&#10;AI-generated content may be incorrect.">
            <a:extLst>
              <a:ext uri="{FF2B5EF4-FFF2-40B4-BE49-F238E27FC236}">
                <a16:creationId xmlns:a16="http://schemas.microsoft.com/office/drawing/2014/main" id="{A003D448-2348-B316-9783-6954AF1A9F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689" y="6400800"/>
            <a:ext cx="2012752" cy="2599064"/>
          </a:xfrm>
          <a:prstGeom prst="rect">
            <a:avLst/>
          </a:prstGeom>
        </p:spPr>
      </p:pic>
      <p:pic>
        <p:nvPicPr>
          <p:cNvPr id="13" name="Picture 12">
            <a:extLst>
              <a:ext uri="{FF2B5EF4-FFF2-40B4-BE49-F238E27FC236}">
                <a16:creationId xmlns:a16="http://schemas.microsoft.com/office/drawing/2014/main" id="{A5A9E37A-F5FE-2E0B-5E77-EF689C0AEF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8561" y="6400797"/>
            <a:ext cx="1475229" cy="2599065"/>
          </a:xfrm>
          <a:prstGeom prst="rect">
            <a:avLst/>
          </a:prstGeom>
        </p:spPr>
      </p:pic>
      <p:pic>
        <p:nvPicPr>
          <p:cNvPr id="15" name="Picture 14" descr="A picture containing person, people, group&#10;&#10;AI-generated content may be incorrect.">
            <a:extLst>
              <a:ext uri="{FF2B5EF4-FFF2-40B4-BE49-F238E27FC236}">
                <a16:creationId xmlns:a16="http://schemas.microsoft.com/office/drawing/2014/main" id="{18C6CC6D-948E-2E0A-9E50-931BE67C37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9136" y="6677449"/>
            <a:ext cx="2045760" cy="2045760"/>
          </a:xfrm>
          <a:prstGeom prst="rect">
            <a:avLst/>
          </a:prstGeom>
        </p:spPr>
      </p:pic>
      <p:sp>
        <p:nvSpPr>
          <p:cNvPr id="16" name="Slide Number Placeholder 15">
            <a:extLst>
              <a:ext uri="{FF2B5EF4-FFF2-40B4-BE49-F238E27FC236}">
                <a16:creationId xmlns:a16="http://schemas.microsoft.com/office/drawing/2014/main" id="{6987DD01-6057-1EE8-48CF-CED3C8344D94}"/>
              </a:ext>
            </a:extLst>
          </p:cNvPr>
          <p:cNvSpPr>
            <a:spLocks noGrp="1"/>
          </p:cNvSpPr>
          <p:nvPr>
            <p:ph type="sldNum" sz="quarter" idx="12"/>
          </p:nvPr>
        </p:nvSpPr>
        <p:spPr/>
        <p:txBody>
          <a:bodyPr/>
          <a:lstStyle/>
          <a:p>
            <a:fld id="{49EB70E6-4B9A-4ED8-9B75-228DBFF8C0CA}" type="slidenum">
              <a:rPr lang="en-US" smtClean="0"/>
              <a:t>16</a:t>
            </a:fld>
            <a:endParaRPr lang="en-US" dirty="0"/>
          </a:p>
        </p:txBody>
      </p:sp>
    </p:spTree>
    <p:extLst>
      <p:ext uri="{BB962C8B-B14F-4D97-AF65-F5344CB8AC3E}">
        <p14:creationId xmlns:p14="http://schemas.microsoft.com/office/powerpoint/2010/main" val="2597475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509337" y="762000"/>
            <a:ext cx="5281864" cy="6694140"/>
          </a:xfrm>
          <a:prstGeom prst="rect">
            <a:avLst/>
          </a:prstGeom>
        </p:spPr>
        <p:txBody>
          <a:bodyPr wrap="square">
            <a:spAutoFit/>
          </a:bodyPr>
          <a:lstStyle/>
          <a:p>
            <a:r>
              <a:rPr lang="en-US" sz="1300" b="1" i="1" dirty="0">
                <a:latin typeface="Centaur" pitchFamily="18" charset="0"/>
              </a:rPr>
              <a:t>Rape Aggression Defense</a:t>
            </a:r>
          </a:p>
          <a:p>
            <a:endParaRPr lang="en-US" sz="1300" b="1" i="1" dirty="0">
              <a:latin typeface="Centaur" pitchFamily="18" charset="0"/>
            </a:endParaRPr>
          </a:p>
          <a:p>
            <a:pPr algn="just"/>
            <a:r>
              <a:rPr lang="en-US" sz="1300" dirty="0">
                <a:latin typeface="Centaur" pitchFamily="18" charset="0"/>
              </a:rPr>
              <a:t>R.A.D. is the largest organization of its kind and the only such organization or program to be endorsed by the International Association of Campus Law Enforcement Administrators (IACLEA), the National Self Defense Institute (NSDI) and the National Academy of Defense Education.  Currently the Roanoke County Sheriff’s Office has four certified instructors.  The course is instructed over the period of </a:t>
            </a:r>
            <a:r>
              <a:rPr lang="en-US" sz="1300" dirty="0">
                <a:latin typeface="Times New Roman" pitchFamily="18" charset="0"/>
                <a:cs typeface="Times New Roman" pitchFamily="18" charset="0"/>
              </a:rPr>
              <a:t>12</a:t>
            </a:r>
            <a:r>
              <a:rPr lang="en-US" sz="1300" dirty="0">
                <a:latin typeface="Centaur" pitchFamily="18" charset="0"/>
              </a:rPr>
              <a:t> hours broken into </a:t>
            </a:r>
            <a:r>
              <a:rPr lang="en-US" sz="1300" dirty="0">
                <a:latin typeface="Times New Roman" pitchFamily="18" charset="0"/>
                <a:cs typeface="Times New Roman" pitchFamily="18" charset="0"/>
              </a:rPr>
              <a:t>4</a:t>
            </a:r>
            <a:r>
              <a:rPr lang="en-US" sz="1300" dirty="0">
                <a:latin typeface="Centaur" pitchFamily="18" charset="0"/>
              </a:rPr>
              <a:t> separate classes.  R.A.D. was implemented by the Sheriff’s Office Community Outreach Program in </a:t>
            </a:r>
            <a:r>
              <a:rPr lang="en-US" sz="1300" dirty="0">
                <a:latin typeface="Times New Roman" pitchFamily="18" charset="0"/>
                <a:cs typeface="Times New Roman" pitchFamily="18" charset="0"/>
              </a:rPr>
              <a:t>2017</a:t>
            </a:r>
            <a:r>
              <a:rPr lang="en-US" sz="1300" dirty="0">
                <a:latin typeface="Centaur" pitchFamily="18" charset="0"/>
              </a:rPr>
              <a:t>.  We offer this program to all Roanoke County High School females who would like to take this course. We also offer the course to all females within the greater Roanoke Valley.</a:t>
            </a:r>
          </a:p>
          <a:p>
            <a:pPr algn="just"/>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pPr marL="114300" indent="0">
              <a:buNone/>
            </a:pPr>
            <a:endParaRPr lang="en-US" sz="1300" dirty="0">
              <a:latin typeface="Centaur" pitchFamily="18" charset="0"/>
            </a:endParaRPr>
          </a:p>
          <a:p>
            <a:pPr marL="114300" indent="0">
              <a:buNone/>
            </a:pPr>
            <a:endParaRPr lang="en-US" sz="1300" b="1" i="1" dirty="0">
              <a:latin typeface="Centaur" pitchFamily="18" charset="0"/>
            </a:endParaRPr>
          </a:p>
          <a:p>
            <a:pPr marL="114300" indent="0">
              <a:buNone/>
            </a:pPr>
            <a:endParaRPr lang="en-US" sz="1300" b="1" i="1" dirty="0">
              <a:latin typeface="Centaur" pitchFamily="18" charset="0"/>
            </a:endParaRPr>
          </a:p>
          <a:p>
            <a:pPr marL="114300" indent="0">
              <a:buNone/>
            </a:pPr>
            <a:endParaRPr lang="en-US" sz="1300" dirty="0">
              <a:latin typeface="Centaur" pitchFamily="18" charset="0"/>
            </a:endParaRPr>
          </a:p>
        </p:txBody>
      </p:sp>
      <p:sp>
        <p:nvSpPr>
          <p:cNvPr id="5" name="TextBox 4"/>
          <p:cNvSpPr txBox="1"/>
          <p:nvPr/>
        </p:nvSpPr>
        <p:spPr>
          <a:xfrm>
            <a:off x="3380620" y="1"/>
            <a:ext cx="2968044" cy="830997"/>
          </a:xfrm>
          <a:prstGeom prst="rect">
            <a:avLst/>
          </a:prstGeom>
          <a:noFill/>
        </p:spPr>
        <p:txBody>
          <a:bodyPr wrap="square" rtlCol="0">
            <a:spAutoFit/>
          </a:bodyPr>
          <a:lstStyle/>
          <a:p>
            <a:pPr algn="ctr"/>
            <a:r>
              <a:rPr lang="en-US" sz="2400" b="1" dirty="0">
                <a:solidFill>
                  <a:schemeClr val="bg1"/>
                </a:solidFill>
              </a:rPr>
              <a:t>EMBRACING THE COMMUNITY</a:t>
            </a:r>
          </a:p>
        </p:txBody>
      </p:sp>
      <p:pic>
        <p:nvPicPr>
          <p:cNvPr id="6" name="Picture 5" descr="A picture containing person&#10;&#10;AI-generated content may be incorrect.">
            <a:extLst>
              <a:ext uri="{FF2B5EF4-FFF2-40B4-BE49-F238E27FC236}">
                <a16:creationId xmlns:a16="http://schemas.microsoft.com/office/drawing/2014/main" id="{A5DE97DE-4877-C026-4DA7-9D1F6D358F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596" y="4932216"/>
            <a:ext cx="3186024" cy="3486227"/>
          </a:xfrm>
          <a:prstGeom prst="rect">
            <a:avLst/>
          </a:prstGeom>
        </p:spPr>
      </p:pic>
      <p:pic>
        <p:nvPicPr>
          <p:cNvPr id="9" name="Picture 8" descr="A picture containing person, group, people&#10;&#10;AI-generated content may be incorrect.">
            <a:extLst>
              <a:ext uri="{FF2B5EF4-FFF2-40B4-BE49-F238E27FC236}">
                <a16:creationId xmlns:a16="http://schemas.microsoft.com/office/drawing/2014/main" id="{E70429B9-5A5F-9C26-A2F9-34EBDB9A04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7381" y="4932216"/>
            <a:ext cx="3197645" cy="3486227"/>
          </a:xfrm>
          <a:prstGeom prst="rect">
            <a:avLst/>
          </a:prstGeom>
        </p:spPr>
      </p:pic>
      <p:pic>
        <p:nvPicPr>
          <p:cNvPr id="12" name="Picture 11" descr="A group of people posing for a photo&#10;&#10;AI-generated content may be incorrect.">
            <a:extLst>
              <a:ext uri="{FF2B5EF4-FFF2-40B4-BE49-F238E27FC236}">
                <a16:creationId xmlns:a16="http://schemas.microsoft.com/office/drawing/2014/main" id="{C50DBA73-47BF-88FE-1D38-CA4C102CE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052230"/>
            <a:ext cx="4820477" cy="1879986"/>
          </a:xfrm>
          <a:prstGeom prst="rect">
            <a:avLst/>
          </a:prstGeom>
        </p:spPr>
      </p:pic>
      <p:sp>
        <p:nvSpPr>
          <p:cNvPr id="13" name="Slide Number Placeholder 12">
            <a:extLst>
              <a:ext uri="{FF2B5EF4-FFF2-40B4-BE49-F238E27FC236}">
                <a16:creationId xmlns:a16="http://schemas.microsoft.com/office/drawing/2014/main" id="{9A5BC148-13FA-D901-1D05-2BB2C7618FAB}"/>
              </a:ext>
            </a:extLst>
          </p:cNvPr>
          <p:cNvSpPr>
            <a:spLocks noGrp="1"/>
          </p:cNvSpPr>
          <p:nvPr>
            <p:ph type="sldNum" sz="quarter" idx="12"/>
          </p:nvPr>
        </p:nvSpPr>
        <p:spPr/>
        <p:txBody>
          <a:bodyPr/>
          <a:lstStyle/>
          <a:p>
            <a:fld id="{49EB70E6-4B9A-4ED8-9B75-228DBFF8C0CA}" type="slidenum">
              <a:rPr lang="en-US" smtClean="0"/>
              <a:t>17</a:t>
            </a:fld>
            <a:endParaRPr lang="en-US" dirty="0"/>
          </a:p>
        </p:txBody>
      </p:sp>
    </p:spTree>
    <p:extLst>
      <p:ext uri="{BB962C8B-B14F-4D97-AF65-F5344CB8AC3E}">
        <p14:creationId xmlns:p14="http://schemas.microsoft.com/office/powerpoint/2010/main" val="3597199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509337" y="762000"/>
            <a:ext cx="5281864" cy="7248138"/>
          </a:xfrm>
          <a:prstGeom prst="rect">
            <a:avLst/>
          </a:prstGeom>
        </p:spPr>
        <p:txBody>
          <a:bodyPr wrap="square">
            <a:spAutoFit/>
          </a:bodyPr>
          <a:lstStyle/>
          <a:p>
            <a:r>
              <a:rPr lang="en-US" sz="1600" b="1" i="1" dirty="0">
                <a:latin typeface="Centaur" pitchFamily="18" charset="0"/>
              </a:rPr>
              <a:t>Citizens Response to Active Shooter Events</a:t>
            </a:r>
          </a:p>
          <a:p>
            <a:endParaRPr lang="en-US" sz="1300" b="1" i="1" dirty="0">
              <a:latin typeface="Centaur" pitchFamily="18" charset="0"/>
            </a:endParaRPr>
          </a:p>
          <a:p>
            <a:pPr algn="just"/>
            <a:r>
              <a:rPr lang="en-US" sz="1600" dirty="0">
                <a:latin typeface="Centaur" pitchFamily="18" charset="0"/>
              </a:rPr>
              <a:t>In 2023 we began offering CRASE. Law enforcement officers and agencies are frequently requested by schools, businesses, and community members for direction and presentations on what they should do if confronted with an active shooter event. The Civilian Response to Active Shooter Events (CRASE) course, developed by ALERRT in 2004, provides strategies, guidance and a proven plan for surviving an active shooter event. Topics include the history and prevalence of active shooter events, civilian response options, medical issues, and considerations for conducting drills. Since it’s inception, our certified instructors have taught many courses to schools, civic groups, church groups, and more. This course has been extremely well received by our community. </a:t>
            </a: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pPr marL="114300" indent="0">
              <a:buNone/>
            </a:pPr>
            <a:endParaRPr lang="en-US" sz="1300" dirty="0">
              <a:latin typeface="Centaur" pitchFamily="18" charset="0"/>
            </a:endParaRPr>
          </a:p>
          <a:p>
            <a:pPr marL="114300" indent="0">
              <a:buNone/>
            </a:pPr>
            <a:endParaRPr lang="en-US" sz="1300" b="1" i="1" dirty="0">
              <a:latin typeface="Centaur" pitchFamily="18" charset="0"/>
            </a:endParaRPr>
          </a:p>
          <a:p>
            <a:pPr marL="114300" indent="0">
              <a:buNone/>
            </a:pPr>
            <a:endParaRPr lang="en-US" sz="1300" b="1" i="1" dirty="0">
              <a:latin typeface="Centaur" pitchFamily="18" charset="0"/>
            </a:endParaRPr>
          </a:p>
        </p:txBody>
      </p:sp>
      <p:sp>
        <p:nvSpPr>
          <p:cNvPr id="5" name="TextBox 4"/>
          <p:cNvSpPr txBox="1"/>
          <p:nvPr/>
        </p:nvSpPr>
        <p:spPr>
          <a:xfrm>
            <a:off x="3505200" y="40287"/>
            <a:ext cx="2843464" cy="1200329"/>
          </a:xfrm>
          <a:prstGeom prst="rect">
            <a:avLst/>
          </a:prstGeom>
          <a:noFill/>
        </p:spPr>
        <p:txBody>
          <a:bodyPr wrap="square" rtlCol="0">
            <a:spAutoFit/>
          </a:bodyPr>
          <a:lstStyle/>
          <a:p>
            <a:pPr algn="ctr"/>
            <a:r>
              <a:rPr lang="en-US" sz="2400" b="1" dirty="0">
                <a:solidFill>
                  <a:schemeClr val="bg1"/>
                </a:solidFill>
              </a:rPr>
              <a:t>EMBRACING THE COMMUNITY</a:t>
            </a:r>
          </a:p>
        </p:txBody>
      </p:sp>
      <p:pic>
        <p:nvPicPr>
          <p:cNvPr id="7" name="Picture 6" descr="A star shaped badge with a blue and silver star&#10;&#10;Description automatically generated">
            <a:extLst>
              <a:ext uri="{FF2B5EF4-FFF2-40B4-BE49-F238E27FC236}">
                <a16:creationId xmlns:a16="http://schemas.microsoft.com/office/drawing/2014/main" id="{E993DC68-362C-3AC4-DDB9-885547C206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579" y="4586868"/>
            <a:ext cx="6044084" cy="3626451"/>
          </a:xfrm>
          <a:prstGeom prst="rect">
            <a:avLst/>
          </a:prstGeom>
        </p:spPr>
      </p:pic>
      <p:sp>
        <p:nvSpPr>
          <p:cNvPr id="4" name="Slide Number Placeholder 3">
            <a:extLst>
              <a:ext uri="{FF2B5EF4-FFF2-40B4-BE49-F238E27FC236}">
                <a16:creationId xmlns:a16="http://schemas.microsoft.com/office/drawing/2014/main" id="{59CEDBDB-BC4D-1FAE-B8C6-7DB0F6FC98F9}"/>
              </a:ext>
            </a:extLst>
          </p:cNvPr>
          <p:cNvSpPr>
            <a:spLocks noGrp="1"/>
          </p:cNvSpPr>
          <p:nvPr>
            <p:ph type="sldNum" sz="quarter" idx="12"/>
          </p:nvPr>
        </p:nvSpPr>
        <p:spPr/>
        <p:txBody>
          <a:bodyPr/>
          <a:lstStyle/>
          <a:p>
            <a:fld id="{49EB70E6-4B9A-4ED8-9B75-228DBFF8C0CA}" type="slidenum">
              <a:rPr lang="en-US" smtClean="0"/>
              <a:t>18</a:t>
            </a:fld>
            <a:endParaRPr lang="en-US" dirty="0"/>
          </a:p>
        </p:txBody>
      </p:sp>
    </p:spTree>
    <p:extLst>
      <p:ext uri="{BB962C8B-B14F-4D97-AF65-F5344CB8AC3E}">
        <p14:creationId xmlns:p14="http://schemas.microsoft.com/office/powerpoint/2010/main" val="1844708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3807819" y="195043"/>
            <a:ext cx="2617430" cy="461665"/>
          </a:xfrm>
          <a:prstGeom prst="rect">
            <a:avLst/>
          </a:prstGeom>
          <a:noFill/>
        </p:spPr>
        <p:txBody>
          <a:bodyPr wrap="square" rtlCol="0">
            <a:spAutoFit/>
          </a:bodyPr>
          <a:lstStyle/>
          <a:p>
            <a:pPr algn="ctr"/>
            <a:r>
              <a:rPr lang="en-US" sz="2400" b="1" dirty="0">
                <a:solidFill>
                  <a:schemeClr val="bg1"/>
                </a:solidFill>
              </a:rPr>
              <a:t>COMMUNITY</a:t>
            </a:r>
          </a:p>
        </p:txBody>
      </p:sp>
      <p:pic>
        <p:nvPicPr>
          <p:cNvPr id="5" name="Picture 4" descr="A group of people standing around a table with food on it&#10;&#10;AI-generated content may be incorrect.">
            <a:extLst>
              <a:ext uri="{FF2B5EF4-FFF2-40B4-BE49-F238E27FC236}">
                <a16:creationId xmlns:a16="http://schemas.microsoft.com/office/drawing/2014/main" id="{29572B28-4A28-2DB4-C77C-5E397FBC87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990599"/>
            <a:ext cx="2137490" cy="2849987"/>
          </a:xfrm>
          <a:prstGeom prst="rect">
            <a:avLst/>
          </a:prstGeom>
        </p:spPr>
      </p:pic>
      <p:pic>
        <p:nvPicPr>
          <p:cNvPr id="10" name="Picture 9" descr="A dog biting a person's leg&#10;&#10;AI-generated content may be incorrect.">
            <a:extLst>
              <a:ext uri="{FF2B5EF4-FFF2-40B4-BE49-F238E27FC236}">
                <a16:creationId xmlns:a16="http://schemas.microsoft.com/office/drawing/2014/main" id="{1C924764-D407-B201-0E29-0C3DFE77A9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1896" y="3130482"/>
            <a:ext cx="2171700" cy="2895600"/>
          </a:xfrm>
          <a:prstGeom prst="rect">
            <a:avLst/>
          </a:prstGeom>
        </p:spPr>
      </p:pic>
      <p:pic>
        <p:nvPicPr>
          <p:cNvPr id="12" name="Picture 11" descr="A picture containing sky, person, grass, outdoor&#10;&#10;AI-generated content may be incorrect.">
            <a:extLst>
              <a:ext uri="{FF2B5EF4-FFF2-40B4-BE49-F238E27FC236}">
                <a16:creationId xmlns:a16="http://schemas.microsoft.com/office/drawing/2014/main" id="{47B7D976-7B30-49F4-296F-B89B0E2537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5689600"/>
            <a:ext cx="2590800" cy="3454400"/>
          </a:xfrm>
          <a:prstGeom prst="rect">
            <a:avLst/>
          </a:prstGeom>
        </p:spPr>
      </p:pic>
      <p:pic>
        <p:nvPicPr>
          <p:cNvPr id="14" name="Picture 13" descr="A picture containing grass, outdoor&#10;&#10;AI-generated content may be incorrect.">
            <a:extLst>
              <a:ext uri="{FF2B5EF4-FFF2-40B4-BE49-F238E27FC236}">
                <a16:creationId xmlns:a16="http://schemas.microsoft.com/office/drawing/2014/main" id="{18277F50-A870-66DC-2A58-83BD912C03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026082"/>
            <a:ext cx="2338438" cy="3117917"/>
          </a:xfrm>
          <a:prstGeom prst="rect">
            <a:avLst/>
          </a:prstGeom>
        </p:spPr>
      </p:pic>
      <p:pic>
        <p:nvPicPr>
          <p:cNvPr id="16" name="Picture 15" descr="A group of people standing outside a tent&#10;&#10;AI-generated content may be incorrect.">
            <a:extLst>
              <a:ext uri="{FF2B5EF4-FFF2-40B4-BE49-F238E27FC236}">
                <a16:creationId xmlns:a16="http://schemas.microsoft.com/office/drawing/2014/main" id="{57E2C1A6-A82F-EFC7-58F9-B5603B2D8B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7162" y="990600"/>
            <a:ext cx="2338438" cy="3117917"/>
          </a:xfrm>
          <a:prstGeom prst="rect">
            <a:avLst/>
          </a:prstGeom>
        </p:spPr>
      </p:pic>
      <p:pic>
        <p:nvPicPr>
          <p:cNvPr id="19" name="Picture 18" descr="A group of people at a tent&#10;&#10;AI-generated content may be incorrect.">
            <a:extLst>
              <a:ext uri="{FF2B5EF4-FFF2-40B4-BE49-F238E27FC236}">
                <a16:creationId xmlns:a16="http://schemas.microsoft.com/office/drawing/2014/main" id="{FBD66305-CF71-2E1E-0682-A29E189E77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5823" y="3657600"/>
            <a:ext cx="2171700" cy="2895600"/>
          </a:xfrm>
          <a:prstGeom prst="rect">
            <a:avLst/>
          </a:prstGeom>
        </p:spPr>
      </p:pic>
      <p:sp>
        <p:nvSpPr>
          <p:cNvPr id="20" name="Slide Number Placeholder 19">
            <a:extLst>
              <a:ext uri="{FF2B5EF4-FFF2-40B4-BE49-F238E27FC236}">
                <a16:creationId xmlns:a16="http://schemas.microsoft.com/office/drawing/2014/main" id="{DA56E053-6C48-3113-2D89-F19C01CAA72B}"/>
              </a:ext>
            </a:extLst>
          </p:cNvPr>
          <p:cNvSpPr>
            <a:spLocks noGrp="1"/>
          </p:cNvSpPr>
          <p:nvPr>
            <p:ph type="sldNum" sz="quarter" idx="12"/>
          </p:nvPr>
        </p:nvSpPr>
        <p:spPr/>
        <p:txBody>
          <a:bodyPr/>
          <a:lstStyle/>
          <a:p>
            <a:fld id="{49EB70E6-4B9A-4ED8-9B75-228DBFF8C0CA}" type="slidenum">
              <a:rPr lang="en-US" smtClean="0"/>
              <a:t>19</a:t>
            </a:fld>
            <a:endParaRPr lang="en-US" dirty="0"/>
          </a:p>
        </p:txBody>
      </p:sp>
    </p:spTree>
    <p:extLst>
      <p:ext uri="{BB962C8B-B14F-4D97-AF65-F5344CB8AC3E}">
        <p14:creationId xmlns:p14="http://schemas.microsoft.com/office/powerpoint/2010/main" val="3649742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EB1FF-1A41-4B9F-A391-C1B412592118}"/>
              </a:ext>
            </a:extLst>
          </p:cNvPr>
          <p:cNvPicPr>
            <a:picLocks noChangeAspect="1"/>
          </p:cNvPicPr>
          <p:nvPr/>
        </p:nvPicPr>
        <p:blipFill>
          <a:blip r:embed="rId2"/>
          <a:stretch>
            <a:fillRect/>
          </a:stretch>
        </p:blipFill>
        <p:spPr>
          <a:xfrm>
            <a:off x="0" y="29859"/>
            <a:ext cx="6857999" cy="9144000"/>
          </a:xfrm>
          <a:prstGeom prst="rect">
            <a:avLst/>
          </a:prstGeom>
          <a:solidFill>
            <a:schemeClr val="tx1">
              <a:alpha val="71000"/>
            </a:schemeClr>
          </a:solidFill>
        </p:spPr>
      </p:pic>
      <p:sp>
        <p:nvSpPr>
          <p:cNvPr id="3" name="Content Placeholder 2"/>
          <p:cNvSpPr>
            <a:spLocks noGrp="1"/>
          </p:cNvSpPr>
          <p:nvPr>
            <p:ph idx="1"/>
          </p:nvPr>
        </p:nvSpPr>
        <p:spPr>
          <a:xfrm>
            <a:off x="609600" y="-1246959"/>
            <a:ext cx="5791200" cy="5377527"/>
          </a:xfrm>
        </p:spPr>
        <p:txBody>
          <a:bodyPr>
            <a:normAutofit fontScale="40000" lnSpcReduction="20000"/>
          </a:bodyPr>
          <a:lstStyle/>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pPr marL="68580" indent="0">
              <a:buNone/>
            </a:pPr>
            <a:endParaRPr lang="en-US" dirty="0">
              <a:latin typeface="Agency FB" pitchFamily="34" charset="0"/>
            </a:endParaRPr>
          </a:p>
          <a:p>
            <a:pPr marL="68580" indent="0">
              <a:buNone/>
            </a:pPr>
            <a:r>
              <a:rPr lang="en-US" sz="7200" b="1" dirty="0">
                <a:latin typeface="Agency FB" pitchFamily="34" charset="0"/>
              </a:rPr>
              <a:t>STAY CONNECTED</a:t>
            </a:r>
          </a:p>
          <a:p>
            <a:pPr marL="68580" indent="0">
              <a:buNone/>
            </a:pPr>
            <a:endParaRPr lang="en-US" sz="5600" dirty="0">
              <a:latin typeface="Agency FB" pitchFamily="34" charset="0"/>
            </a:endParaRPr>
          </a:p>
          <a:p>
            <a:pPr marL="68580" indent="0">
              <a:buNone/>
            </a:pPr>
            <a:r>
              <a:rPr lang="en-US" sz="5600" dirty="0">
                <a:latin typeface="Agency FB" pitchFamily="34" charset="0"/>
              </a:rPr>
              <a:t>	</a:t>
            </a:r>
            <a:r>
              <a:rPr lang="en-US" sz="4500" dirty="0">
                <a:hlinkClick r:id="rId3"/>
              </a:rPr>
              <a:t>https://www.roanokecountyva.gov/89/Sheriffs-Office</a:t>
            </a:r>
            <a:r>
              <a:rPr lang="en-US" sz="4500" dirty="0"/>
              <a:t>  </a:t>
            </a:r>
          </a:p>
          <a:p>
            <a:pPr marL="68580" indent="0">
              <a:buNone/>
            </a:pPr>
            <a:endParaRPr lang="en-US" sz="5600" dirty="0"/>
          </a:p>
          <a:p>
            <a:endParaRPr lang="en-US" sz="5600" dirty="0"/>
          </a:p>
          <a:p>
            <a:pPr marL="68580" indent="0">
              <a:buNone/>
            </a:pPr>
            <a:r>
              <a:rPr lang="en-US" sz="5600" dirty="0"/>
              <a:t>	</a:t>
            </a:r>
            <a:r>
              <a:rPr lang="en-US" sz="4500" dirty="0">
                <a:hlinkClick r:id="rId4"/>
              </a:rPr>
              <a:t>https://www.facebook.com/RoanokeCountySheriff</a:t>
            </a:r>
            <a:endParaRPr lang="en-US" sz="4500" dirty="0"/>
          </a:p>
        </p:txBody>
      </p:sp>
      <p:pic>
        <p:nvPicPr>
          <p:cNvPr id="1026" name="Picture 2" descr="C:\Users\hjones\Desktop\fac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617" y="2895600"/>
            <a:ext cx="503801" cy="5243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49C6999-F872-40DF-9504-91B75D115E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030" y="1896524"/>
            <a:ext cx="576974" cy="576974"/>
          </a:xfrm>
          <a:prstGeom prst="rect">
            <a:avLst/>
          </a:prstGeom>
        </p:spPr>
      </p:pic>
      <p:sp>
        <p:nvSpPr>
          <p:cNvPr id="6" name="Slide Number Placeholder 5">
            <a:extLst>
              <a:ext uri="{FF2B5EF4-FFF2-40B4-BE49-F238E27FC236}">
                <a16:creationId xmlns:a16="http://schemas.microsoft.com/office/drawing/2014/main" id="{ACBB69AE-C8A2-17E4-4A2E-B1D8EAF6D4C4}"/>
              </a:ext>
            </a:extLst>
          </p:cNvPr>
          <p:cNvSpPr>
            <a:spLocks noGrp="1"/>
          </p:cNvSpPr>
          <p:nvPr>
            <p:ph type="sldNum" sz="quarter" idx="12"/>
          </p:nvPr>
        </p:nvSpPr>
        <p:spPr/>
        <p:txBody>
          <a:bodyPr/>
          <a:lstStyle/>
          <a:p>
            <a:fld id="{49EB70E6-4B9A-4ED8-9B75-228DBFF8C0CA}" type="slidenum">
              <a:rPr lang="en-US" smtClean="0"/>
              <a:t>2</a:t>
            </a:fld>
            <a:endParaRPr lang="en-US" dirty="0"/>
          </a:p>
        </p:txBody>
      </p:sp>
    </p:spTree>
    <p:extLst>
      <p:ext uri="{BB962C8B-B14F-4D97-AF65-F5344CB8AC3E}">
        <p14:creationId xmlns:p14="http://schemas.microsoft.com/office/powerpoint/2010/main" val="4149552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0263-A1AE-1ADE-D892-D6452119755E}"/>
              </a:ext>
            </a:extLst>
          </p:cNvPr>
          <p:cNvSpPr>
            <a:spLocks noGrp="1"/>
          </p:cNvSpPr>
          <p:nvPr>
            <p:ph type="title"/>
          </p:nvPr>
        </p:nvSpPr>
        <p:spPr>
          <a:xfrm>
            <a:off x="3827381" y="181306"/>
            <a:ext cx="2933700" cy="989350"/>
          </a:xfrm>
        </p:spPr>
        <p:txBody>
          <a:bodyPr>
            <a:normAutofit/>
          </a:bodyPr>
          <a:lstStyle/>
          <a:p>
            <a:r>
              <a:rPr lang="en-US" sz="2400" b="1" dirty="0">
                <a:solidFill>
                  <a:schemeClr val="bg1"/>
                </a:solidFill>
              </a:rPr>
              <a:t>READ ACROSS AMERICA </a:t>
            </a:r>
          </a:p>
        </p:txBody>
      </p:sp>
      <p:pic>
        <p:nvPicPr>
          <p:cNvPr id="9" name="Picture 8" descr="A person wearing a garment&#10;&#10;AI-generated content may be incorrect.">
            <a:extLst>
              <a:ext uri="{FF2B5EF4-FFF2-40B4-BE49-F238E27FC236}">
                <a16:creationId xmlns:a16="http://schemas.microsoft.com/office/drawing/2014/main" id="{39F20068-1D61-A910-4695-345F53C79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7195" y="6016417"/>
            <a:ext cx="3411659" cy="2949773"/>
          </a:xfrm>
          <a:prstGeom prst="rect">
            <a:avLst/>
          </a:prstGeom>
        </p:spPr>
      </p:pic>
      <p:pic>
        <p:nvPicPr>
          <p:cNvPr id="11" name="Picture 10" descr="A person reading a book to a group of children&#10;&#10;AI-generated content may be incorrect.">
            <a:extLst>
              <a:ext uri="{FF2B5EF4-FFF2-40B4-BE49-F238E27FC236}">
                <a16:creationId xmlns:a16="http://schemas.microsoft.com/office/drawing/2014/main" id="{4A787DCE-CFD0-4CD1-FDBC-0B3FE712AF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17" y="6032982"/>
            <a:ext cx="3048000" cy="2949773"/>
          </a:xfrm>
          <a:prstGeom prst="rect">
            <a:avLst/>
          </a:prstGeom>
        </p:spPr>
      </p:pic>
      <p:pic>
        <p:nvPicPr>
          <p:cNvPr id="13" name="Picture 12" descr="A picture containing person, outdoor&#10;&#10;AI-generated content may be incorrect.">
            <a:extLst>
              <a:ext uri="{FF2B5EF4-FFF2-40B4-BE49-F238E27FC236}">
                <a16:creationId xmlns:a16="http://schemas.microsoft.com/office/drawing/2014/main" id="{30C70F56-D261-5FAE-76B6-C5869FBB62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90500" y="2487114"/>
            <a:ext cx="1909464" cy="3401073"/>
          </a:xfrm>
          <a:prstGeom prst="rect">
            <a:avLst/>
          </a:prstGeom>
        </p:spPr>
      </p:pic>
      <p:pic>
        <p:nvPicPr>
          <p:cNvPr id="15" name="Picture 14" descr="A picture containing person, floor, indoor, standing&#10;&#10;AI-generated content may be incorrect.">
            <a:extLst>
              <a:ext uri="{FF2B5EF4-FFF2-40B4-BE49-F238E27FC236}">
                <a16:creationId xmlns:a16="http://schemas.microsoft.com/office/drawing/2014/main" id="{34AB166D-5C75-3C01-AF89-772DCFBC27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11685" y="2497052"/>
            <a:ext cx="1515696" cy="3401074"/>
          </a:xfrm>
          <a:prstGeom prst="rect">
            <a:avLst/>
          </a:prstGeom>
        </p:spPr>
      </p:pic>
      <p:pic>
        <p:nvPicPr>
          <p:cNvPr id="17" name="Picture 16" descr="A person in a garment next to a person in a garment&#10;&#10;AI-generated content may be incorrect.">
            <a:extLst>
              <a:ext uri="{FF2B5EF4-FFF2-40B4-BE49-F238E27FC236}">
                <a16:creationId xmlns:a16="http://schemas.microsoft.com/office/drawing/2014/main" id="{BFF64038-CA41-8A76-84D0-C6AB6D54FE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5801" y="2497052"/>
            <a:ext cx="1796874" cy="3401074"/>
          </a:xfrm>
          <a:prstGeom prst="rect">
            <a:avLst/>
          </a:prstGeom>
        </p:spPr>
      </p:pic>
      <p:sp>
        <p:nvSpPr>
          <p:cNvPr id="18" name="TextBox 17">
            <a:extLst>
              <a:ext uri="{FF2B5EF4-FFF2-40B4-BE49-F238E27FC236}">
                <a16:creationId xmlns:a16="http://schemas.microsoft.com/office/drawing/2014/main" id="{1F3E0EB0-3FB7-B58A-6EE2-F0A89AB466EE}"/>
              </a:ext>
            </a:extLst>
          </p:cNvPr>
          <p:cNvSpPr txBox="1"/>
          <p:nvPr/>
        </p:nvSpPr>
        <p:spPr>
          <a:xfrm>
            <a:off x="609600" y="1318764"/>
            <a:ext cx="5683075" cy="923330"/>
          </a:xfrm>
          <a:prstGeom prst="rect">
            <a:avLst/>
          </a:prstGeom>
          <a:noFill/>
        </p:spPr>
        <p:txBody>
          <a:bodyPr wrap="square" rtlCol="0">
            <a:spAutoFit/>
          </a:bodyPr>
          <a:lstStyle/>
          <a:p>
            <a:r>
              <a:rPr lang="en-US" dirty="0">
                <a:latin typeface="Centaur" panose="02030504050205020304" pitchFamily="18" charset="0"/>
              </a:rPr>
              <a:t>Read Across America celebrates reading on March 2</a:t>
            </a:r>
            <a:r>
              <a:rPr lang="en-US" baseline="30000" dirty="0">
                <a:latin typeface="Centaur" panose="02030504050205020304" pitchFamily="18" charset="0"/>
              </a:rPr>
              <a:t>nd</a:t>
            </a:r>
            <a:r>
              <a:rPr lang="en-US" dirty="0">
                <a:latin typeface="Centaur" panose="02030504050205020304" pitchFamily="18" charset="0"/>
              </a:rPr>
              <a:t> each year, inspired by Dr. Seuss’ birthday.  Our staff volunteers each year to go read to the kids in our elementary schools. </a:t>
            </a:r>
          </a:p>
        </p:txBody>
      </p:sp>
      <p:sp>
        <p:nvSpPr>
          <p:cNvPr id="19" name="Slide Number Placeholder 18">
            <a:extLst>
              <a:ext uri="{FF2B5EF4-FFF2-40B4-BE49-F238E27FC236}">
                <a16:creationId xmlns:a16="http://schemas.microsoft.com/office/drawing/2014/main" id="{46929D46-D1EF-B6C9-B3D0-5EF724174982}"/>
              </a:ext>
            </a:extLst>
          </p:cNvPr>
          <p:cNvSpPr>
            <a:spLocks noGrp="1"/>
          </p:cNvSpPr>
          <p:nvPr>
            <p:ph type="sldNum" sz="quarter" idx="12"/>
          </p:nvPr>
        </p:nvSpPr>
        <p:spPr/>
        <p:txBody>
          <a:bodyPr/>
          <a:lstStyle/>
          <a:p>
            <a:fld id="{49EB70E6-4B9A-4ED8-9B75-228DBFF8C0CA}" type="slidenum">
              <a:rPr lang="en-US" smtClean="0"/>
              <a:t>20</a:t>
            </a:fld>
            <a:endParaRPr lang="en-US" dirty="0"/>
          </a:p>
        </p:txBody>
      </p:sp>
    </p:spTree>
    <p:extLst>
      <p:ext uri="{BB962C8B-B14F-4D97-AF65-F5344CB8AC3E}">
        <p14:creationId xmlns:p14="http://schemas.microsoft.com/office/powerpoint/2010/main" val="4182791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C86FD-B645-A7CF-1B2C-070867D8AE7E}"/>
              </a:ext>
            </a:extLst>
          </p:cNvPr>
          <p:cNvSpPr>
            <a:spLocks noGrp="1"/>
          </p:cNvSpPr>
          <p:nvPr>
            <p:ph type="title"/>
          </p:nvPr>
        </p:nvSpPr>
        <p:spPr>
          <a:xfrm>
            <a:off x="4152785" y="49696"/>
            <a:ext cx="2552700" cy="1065550"/>
          </a:xfrm>
        </p:spPr>
        <p:txBody>
          <a:bodyPr>
            <a:normAutofit/>
          </a:bodyPr>
          <a:lstStyle/>
          <a:p>
            <a:r>
              <a:rPr lang="en-US" sz="2400" b="1" dirty="0">
                <a:solidFill>
                  <a:schemeClr val="bg1"/>
                </a:solidFill>
              </a:rPr>
              <a:t>BUDDY THE ELF </a:t>
            </a:r>
          </a:p>
        </p:txBody>
      </p:sp>
      <p:pic>
        <p:nvPicPr>
          <p:cNvPr id="7" name="Picture 6" descr="A picture containing person, coat, dressed&#10;&#10;AI-generated content may be incorrect.">
            <a:extLst>
              <a:ext uri="{FF2B5EF4-FFF2-40B4-BE49-F238E27FC236}">
                <a16:creationId xmlns:a16="http://schemas.microsoft.com/office/drawing/2014/main" id="{61342E97-3940-9B99-F4F7-5A8DAA81B4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037018"/>
            <a:ext cx="1828800" cy="2438400"/>
          </a:xfrm>
          <a:prstGeom prst="rect">
            <a:avLst/>
          </a:prstGeom>
        </p:spPr>
      </p:pic>
      <p:pic>
        <p:nvPicPr>
          <p:cNvPr id="9" name="Picture 8" descr="A person in a yellow car&#10;&#10;AI-generated content may be incorrect.">
            <a:extLst>
              <a:ext uri="{FF2B5EF4-FFF2-40B4-BE49-F238E27FC236}">
                <a16:creationId xmlns:a16="http://schemas.microsoft.com/office/drawing/2014/main" id="{D883DE95-590D-76E7-FC8F-162FD715EA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3997" y="1491384"/>
            <a:ext cx="1981200" cy="2641600"/>
          </a:xfrm>
          <a:prstGeom prst="rect">
            <a:avLst/>
          </a:prstGeom>
        </p:spPr>
      </p:pic>
      <p:pic>
        <p:nvPicPr>
          <p:cNvPr id="11" name="Picture 10" descr="A picture containing person, indoor, ceiling, floor&#10;&#10;AI-generated content may be incorrect.">
            <a:extLst>
              <a:ext uri="{FF2B5EF4-FFF2-40B4-BE49-F238E27FC236}">
                <a16:creationId xmlns:a16="http://schemas.microsoft.com/office/drawing/2014/main" id="{83EC24C5-71B8-8162-76DD-E08B75286B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3051" y="990636"/>
            <a:ext cx="1828800" cy="2438400"/>
          </a:xfrm>
          <a:prstGeom prst="rect">
            <a:avLst/>
          </a:prstGeom>
        </p:spPr>
      </p:pic>
      <p:pic>
        <p:nvPicPr>
          <p:cNvPr id="13" name="Picture 12" descr="A person in a garment next to a person in a garment&#10;&#10;AI-generated content may be incorrect.">
            <a:extLst>
              <a:ext uri="{FF2B5EF4-FFF2-40B4-BE49-F238E27FC236}">
                <a16:creationId xmlns:a16="http://schemas.microsoft.com/office/drawing/2014/main" id="{41630441-51E7-8C9B-2E28-5C19312B96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705600"/>
            <a:ext cx="1828800" cy="2438400"/>
          </a:xfrm>
          <a:prstGeom prst="rect">
            <a:avLst/>
          </a:prstGeom>
        </p:spPr>
      </p:pic>
      <p:pic>
        <p:nvPicPr>
          <p:cNvPr id="15" name="Picture 14" descr="A person in a garment&#10;&#10;AI-generated content may be incorrect.">
            <a:extLst>
              <a:ext uri="{FF2B5EF4-FFF2-40B4-BE49-F238E27FC236}">
                <a16:creationId xmlns:a16="http://schemas.microsoft.com/office/drawing/2014/main" id="{FD5A0FD2-4F22-1F5C-AC04-3D2101DBAC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6070" y="6665843"/>
            <a:ext cx="1828800" cy="2438400"/>
          </a:xfrm>
          <a:prstGeom prst="rect">
            <a:avLst/>
          </a:prstGeom>
        </p:spPr>
      </p:pic>
      <p:pic>
        <p:nvPicPr>
          <p:cNvPr id="21" name="Picture 20" descr="A picture containing outdoor, sky, person, green&#10;&#10;AI-generated content may be incorrect.">
            <a:extLst>
              <a:ext uri="{FF2B5EF4-FFF2-40B4-BE49-F238E27FC236}">
                <a16:creationId xmlns:a16="http://schemas.microsoft.com/office/drawing/2014/main" id="{682B16B1-7E1F-0529-5F3D-782975DDB4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1958" y="6331226"/>
            <a:ext cx="2057400" cy="2743200"/>
          </a:xfrm>
          <a:prstGeom prst="rect">
            <a:avLst/>
          </a:prstGeom>
        </p:spPr>
      </p:pic>
      <p:pic>
        <p:nvPicPr>
          <p:cNvPr id="23" name="Picture 22">
            <a:extLst>
              <a:ext uri="{FF2B5EF4-FFF2-40B4-BE49-F238E27FC236}">
                <a16:creationId xmlns:a16="http://schemas.microsoft.com/office/drawing/2014/main" id="{78C428CE-BB22-5741-5742-CA167D4ADF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8960" y="3678828"/>
            <a:ext cx="1828800" cy="2438400"/>
          </a:xfrm>
          <a:prstGeom prst="rect">
            <a:avLst/>
          </a:prstGeom>
        </p:spPr>
      </p:pic>
      <p:pic>
        <p:nvPicPr>
          <p:cNvPr id="25" name="Picture 24" descr="Two people in clothing&#10;&#10;AI-generated content may be incorrect.">
            <a:extLst>
              <a:ext uri="{FF2B5EF4-FFF2-40B4-BE49-F238E27FC236}">
                <a16:creationId xmlns:a16="http://schemas.microsoft.com/office/drawing/2014/main" id="{25F74B47-5C4B-0A69-CFEA-7D942F4733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2516" y="4256547"/>
            <a:ext cx="1641613" cy="2285733"/>
          </a:xfrm>
          <a:prstGeom prst="rect">
            <a:avLst/>
          </a:prstGeom>
        </p:spPr>
      </p:pic>
      <p:pic>
        <p:nvPicPr>
          <p:cNvPr id="29" name="Picture 28" descr="A picture containing person&#10;&#10;AI-generated content may be incorrect.">
            <a:extLst>
              <a:ext uri="{FF2B5EF4-FFF2-40B4-BE49-F238E27FC236}">
                <a16:creationId xmlns:a16="http://schemas.microsoft.com/office/drawing/2014/main" id="{B69D20D5-F17F-70AA-EA7C-28DE852A14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6177" y="3678828"/>
            <a:ext cx="1858618" cy="2478157"/>
          </a:xfrm>
          <a:prstGeom prst="rect">
            <a:avLst/>
          </a:prstGeom>
        </p:spPr>
      </p:pic>
      <p:sp>
        <p:nvSpPr>
          <p:cNvPr id="30" name="Slide Number Placeholder 29">
            <a:extLst>
              <a:ext uri="{FF2B5EF4-FFF2-40B4-BE49-F238E27FC236}">
                <a16:creationId xmlns:a16="http://schemas.microsoft.com/office/drawing/2014/main" id="{E323C6C6-3716-DF2A-E83F-6BD08207AB02}"/>
              </a:ext>
            </a:extLst>
          </p:cNvPr>
          <p:cNvSpPr>
            <a:spLocks noGrp="1"/>
          </p:cNvSpPr>
          <p:nvPr>
            <p:ph type="sldNum" sz="quarter" idx="12"/>
          </p:nvPr>
        </p:nvSpPr>
        <p:spPr/>
        <p:txBody>
          <a:bodyPr/>
          <a:lstStyle/>
          <a:p>
            <a:fld id="{49EB70E6-4B9A-4ED8-9B75-228DBFF8C0CA}" type="slidenum">
              <a:rPr lang="en-US" smtClean="0"/>
              <a:t>21</a:t>
            </a:fld>
            <a:endParaRPr lang="en-US" dirty="0"/>
          </a:p>
        </p:txBody>
      </p:sp>
    </p:spTree>
    <p:extLst>
      <p:ext uri="{BB962C8B-B14F-4D97-AF65-F5344CB8AC3E}">
        <p14:creationId xmlns:p14="http://schemas.microsoft.com/office/powerpoint/2010/main" val="144359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329677" y="74057"/>
            <a:ext cx="2546684" cy="461665"/>
          </a:xfrm>
          <a:prstGeom prst="rect">
            <a:avLst/>
          </a:prstGeom>
          <a:noFill/>
        </p:spPr>
        <p:txBody>
          <a:bodyPr wrap="square" rtlCol="0">
            <a:spAutoFit/>
          </a:bodyPr>
          <a:lstStyle/>
          <a:p>
            <a:pPr algn="ctr"/>
            <a:r>
              <a:rPr lang="en-US" sz="2400" b="1" dirty="0">
                <a:solidFill>
                  <a:schemeClr val="bg1"/>
                </a:solidFill>
              </a:rPr>
              <a:t>PARADES</a:t>
            </a:r>
          </a:p>
        </p:txBody>
      </p:sp>
      <p:pic>
        <p:nvPicPr>
          <p:cNvPr id="8" name="Picture 7" descr="A group of people posing for a photo&#10;&#10;AI-generated content may be incorrect.">
            <a:extLst>
              <a:ext uri="{FF2B5EF4-FFF2-40B4-BE49-F238E27FC236}">
                <a16:creationId xmlns:a16="http://schemas.microsoft.com/office/drawing/2014/main" id="{5AD302C5-0614-FE61-FCBD-BB54ACEAEF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935" y="6352662"/>
            <a:ext cx="4786023" cy="2687464"/>
          </a:xfrm>
          <a:prstGeom prst="rect">
            <a:avLst/>
          </a:prstGeom>
        </p:spPr>
      </p:pic>
      <p:pic>
        <p:nvPicPr>
          <p:cNvPr id="11" name="Picture 10" descr="A group of people posing for a photo&#10;&#10;AI-generated content may be incorrect.">
            <a:extLst>
              <a:ext uri="{FF2B5EF4-FFF2-40B4-BE49-F238E27FC236}">
                <a16:creationId xmlns:a16="http://schemas.microsoft.com/office/drawing/2014/main" id="{AF3029C0-0F52-05EC-6017-88CB008CA0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535722"/>
            <a:ext cx="3581400" cy="1623297"/>
          </a:xfrm>
          <a:prstGeom prst="rect">
            <a:avLst/>
          </a:prstGeom>
        </p:spPr>
      </p:pic>
      <p:pic>
        <p:nvPicPr>
          <p:cNvPr id="14" name="Picture 13" descr="A person in a garment standing in front of a crowd of people&#10;&#10;AI-generated content may be incorrect.">
            <a:extLst>
              <a:ext uri="{FF2B5EF4-FFF2-40B4-BE49-F238E27FC236}">
                <a16:creationId xmlns:a16="http://schemas.microsoft.com/office/drawing/2014/main" id="{2F521EDF-D43A-C9C7-1C56-6CDFA6C69A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1863" y="3243465"/>
            <a:ext cx="2228850" cy="2971800"/>
          </a:xfrm>
          <a:prstGeom prst="rect">
            <a:avLst/>
          </a:prstGeom>
        </p:spPr>
      </p:pic>
      <p:pic>
        <p:nvPicPr>
          <p:cNvPr id="17" name="Picture 16" descr="A picture containing building, person, outdoor, road&#10;&#10;AI-generated content may be incorrect.">
            <a:extLst>
              <a:ext uri="{FF2B5EF4-FFF2-40B4-BE49-F238E27FC236}">
                <a16:creationId xmlns:a16="http://schemas.microsoft.com/office/drawing/2014/main" id="{3624971A-2158-BF03-1C4D-0FC0C914CE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055" y="3733800"/>
            <a:ext cx="2248728" cy="2998304"/>
          </a:xfrm>
          <a:prstGeom prst="rect">
            <a:avLst/>
          </a:prstGeom>
        </p:spPr>
      </p:pic>
      <p:pic>
        <p:nvPicPr>
          <p:cNvPr id="19" name="Picture 18" descr="A person and a child posing with a person in a garment&#10;&#10;AI-generated content may be incorrect.">
            <a:extLst>
              <a:ext uri="{FF2B5EF4-FFF2-40B4-BE49-F238E27FC236}">
                <a16:creationId xmlns:a16="http://schemas.microsoft.com/office/drawing/2014/main" id="{E15A5A8C-3D2F-3680-5336-E16D103384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3535" y="762000"/>
            <a:ext cx="2343150" cy="3124200"/>
          </a:xfrm>
          <a:prstGeom prst="rect">
            <a:avLst/>
          </a:prstGeom>
        </p:spPr>
      </p:pic>
      <p:pic>
        <p:nvPicPr>
          <p:cNvPr id="21" name="Picture 20" descr="A picture containing person, outdoor, night&#10;&#10;AI-generated content may be incorrect.">
            <a:extLst>
              <a:ext uri="{FF2B5EF4-FFF2-40B4-BE49-F238E27FC236}">
                <a16:creationId xmlns:a16="http://schemas.microsoft.com/office/drawing/2014/main" id="{025A4634-3C63-C65F-818A-CC8E7E05EA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77" y="2324100"/>
            <a:ext cx="2078344" cy="3581400"/>
          </a:xfrm>
          <a:prstGeom prst="rect">
            <a:avLst/>
          </a:prstGeom>
        </p:spPr>
      </p:pic>
      <p:sp>
        <p:nvSpPr>
          <p:cNvPr id="22" name="Slide Number Placeholder 21">
            <a:extLst>
              <a:ext uri="{FF2B5EF4-FFF2-40B4-BE49-F238E27FC236}">
                <a16:creationId xmlns:a16="http://schemas.microsoft.com/office/drawing/2014/main" id="{F050F5B0-1EA7-466F-E20B-615D00EC362A}"/>
              </a:ext>
            </a:extLst>
          </p:cNvPr>
          <p:cNvSpPr>
            <a:spLocks noGrp="1"/>
          </p:cNvSpPr>
          <p:nvPr>
            <p:ph type="sldNum" sz="quarter" idx="12"/>
          </p:nvPr>
        </p:nvSpPr>
        <p:spPr/>
        <p:txBody>
          <a:bodyPr/>
          <a:lstStyle/>
          <a:p>
            <a:fld id="{49EB70E6-4B9A-4ED8-9B75-228DBFF8C0CA}" type="slidenum">
              <a:rPr lang="en-US" smtClean="0"/>
              <a:t>22</a:t>
            </a:fld>
            <a:endParaRPr lang="en-US" dirty="0"/>
          </a:p>
        </p:txBody>
      </p:sp>
    </p:spTree>
    <p:extLst>
      <p:ext uri="{BB962C8B-B14F-4D97-AF65-F5344CB8AC3E}">
        <p14:creationId xmlns:p14="http://schemas.microsoft.com/office/powerpoint/2010/main" val="574972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572069" y="3210364"/>
            <a:ext cx="5995500" cy="3262432"/>
          </a:xfrm>
          <a:prstGeom prst="rect">
            <a:avLst/>
          </a:prstGeom>
          <a:noFill/>
        </p:spPr>
        <p:txBody>
          <a:bodyPr wrap="square" rtlCol="0">
            <a:spAutoFit/>
          </a:bodyPr>
          <a:lstStyle/>
          <a:p>
            <a:pPr algn="just"/>
            <a:r>
              <a:rPr lang="en-US" sz="1400" dirty="0">
                <a:latin typeface="Centaur" pitchFamily="18" charset="0"/>
              </a:rPr>
              <a:t>Special Olympics of Virginia’s goal is to improve the quality of life for persons with intellectual disabilities through access to sport and recreation programs. The Roanoke County Sheriff’s Office has participated in the Special Olympics fund raising since the early </a:t>
            </a:r>
            <a:r>
              <a:rPr lang="en-US" sz="1400" dirty="0">
                <a:latin typeface="Times New Roman" pitchFamily="18" charset="0"/>
                <a:cs typeface="Times New Roman" pitchFamily="18" charset="0"/>
              </a:rPr>
              <a:t>1980</a:t>
            </a:r>
            <a:r>
              <a:rPr lang="en-US" sz="1400" dirty="0">
                <a:latin typeface="Centaur" pitchFamily="18" charset="0"/>
              </a:rPr>
              <a:t>’s.  Each year our deputies also participate in the Law Enforcement Torch Run.  The Torch Run is a nationwide event and the largest grassroots fundraiser for Special Olympics.  The Special Olympic athletes also participate in the run each year.  Since the Torch Run was started in the early </a:t>
            </a:r>
            <a:r>
              <a:rPr lang="en-US" sz="1400" dirty="0">
                <a:latin typeface="Times New Roman" pitchFamily="18" charset="0"/>
                <a:cs typeface="Times New Roman" pitchFamily="18" charset="0"/>
              </a:rPr>
              <a:t>1980</a:t>
            </a:r>
            <a:r>
              <a:rPr lang="en-US" sz="1400" dirty="0">
                <a:latin typeface="Centaur" pitchFamily="18" charset="0"/>
              </a:rPr>
              <a:t>’s, the Roanoke County Sheriff’s Office has been a leader in fund raising and sponsoring events to raise awareness for Special Olympics. The families of the athletes are touched by the participation of law enforcement personnel and the amount of funds raised by the event. Our deputies give their own time to volunteer in community events including the Poker Run, Golf Tournaments, Little Feet Meet and Shooting Matches.  Other winter festivals benefiting Special Olympics the Sheriff’s Office participate in are the Polar Plunge, and Polar Bear  Motorcycle Run.  </a:t>
            </a:r>
          </a:p>
          <a:p>
            <a:endParaRPr lang="en-US" sz="1200" dirty="0"/>
          </a:p>
          <a:p>
            <a:endParaRPr lang="en-US" sz="1200" dirty="0"/>
          </a:p>
        </p:txBody>
      </p:sp>
      <p:sp>
        <p:nvSpPr>
          <p:cNvPr id="6" name="TextBox 5"/>
          <p:cNvSpPr txBox="1"/>
          <p:nvPr/>
        </p:nvSpPr>
        <p:spPr>
          <a:xfrm>
            <a:off x="2988741" y="1"/>
            <a:ext cx="3506168" cy="461665"/>
          </a:xfrm>
          <a:prstGeom prst="rect">
            <a:avLst/>
          </a:prstGeom>
          <a:noFill/>
        </p:spPr>
        <p:txBody>
          <a:bodyPr wrap="square" rtlCol="0">
            <a:spAutoFit/>
          </a:bodyPr>
          <a:lstStyle/>
          <a:p>
            <a:pPr algn="ctr"/>
            <a:r>
              <a:rPr lang="en-US" sz="2400" b="1" dirty="0">
                <a:solidFill>
                  <a:schemeClr val="bg1"/>
                </a:solidFill>
              </a:rPr>
              <a:t>SPECIAL OLYMPICS</a:t>
            </a:r>
          </a:p>
        </p:txBody>
      </p:sp>
      <p:pic>
        <p:nvPicPr>
          <p:cNvPr id="8" name="Picture 7" descr="A group of people posing for a photo&#10;&#10;AI-generated content may be incorrect.">
            <a:extLst>
              <a:ext uri="{FF2B5EF4-FFF2-40B4-BE49-F238E27FC236}">
                <a16:creationId xmlns:a16="http://schemas.microsoft.com/office/drawing/2014/main" id="{40E82751-5895-B532-680B-8C0486FCA6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546" y="543059"/>
            <a:ext cx="4970908" cy="2611669"/>
          </a:xfrm>
          <a:prstGeom prst="rect">
            <a:avLst/>
          </a:prstGeom>
        </p:spPr>
      </p:pic>
      <p:pic>
        <p:nvPicPr>
          <p:cNvPr id="13" name="Picture 12" descr="A group of people sitting on the grass&#10;&#10;AI-generated content may be incorrect.">
            <a:extLst>
              <a:ext uri="{FF2B5EF4-FFF2-40B4-BE49-F238E27FC236}">
                <a16:creationId xmlns:a16="http://schemas.microsoft.com/office/drawing/2014/main" id="{4CB2D929-2CB3-55AC-9F45-EBCACA8D08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6472796"/>
            <a:ext cx="2836340" cy="2036347"/>
          </a:xfrm>
          <a:prstGeom prst="rect">
            <a:avLst/>
          </a:prstGeom>
        </p:spPr>
      </p:pic>
      <p:pic>
        <p:nvPicPr>
          <p:cNvPr id="15" name="Picture 14" descr="A picture containing text, sky, outdoor, person&#10;&#10;AI-generated content may be incorrect.">
            <a:extLst>
              <a:ext uri="{FF2B5EF4-FFF2-40B4-BE49-F238E27FC236}">
                <a16:creationId xmlns:a16="http://schemas.microsoft.com/office/drawing/2014/main" id="{F27882E1-0A73-C6FC-A0E1-8CCE8BFD34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4486" y="6159274"/>
            <a:ext cx="1952792" cy="2615568"/>
          </a:xfrm>
          <a:prstGeom prst="rect">
            <a:avLst/>
          </a:prstGeom>
        </p:spPr>
      </p:pic>
      <p:sp>
        <p:nvSpPr>
          <p:cNvPr id="16" name="Slide Number Placeholder 15">
            <a:extLst>
              <a:ext uri="{FF2B5EF4-FFF2-40B4-BE49-F238E27FC236}">
                <a16:creationId xmlns:a16="http://schemas.microsoft.com/office/drawing/2014/main" id="{E31BAEDC-2076-0DEC-5520-5862BC4ADFCA}"/>
              </a:ext>
            </a:extLst>
          </p:cNvPr>
          <p:cNvSpPr>
            <a:spLocks noGrp="1"/>
          </p:cNvSpPr>
          <p:nvPr>
            <p:ph type="sldNum" sz="quarter" idx="12"/>
          </p:nvPr>
        </p:nvSpPr>
        <p:spPr/>
        <p:txBody>
          <a:bodyPr/>
          <a:lstStyle/>
          <a:p>
            <a:fld id="{49EB70E6-4B9A-4ED8-9B75-228DBFF8C0CA}" type="slidenum">
              <a:rPr lang="en-US" smtClean="0"/>
              <a:t>23</a:t>
            </a:fld>
            <a:endParaRPr lang="en-US" dirty="0"/>
          </a:p>
        </p:txBody>
      </p:sp>
    </p:spTree>
    <p:extLst>
      <p:ext uri="{BB962C8B-B14F-4D97-AF65-F5344CB8AC3E}">
        <p14:creationId xmlns:p14="http://schemas.microsoft.com/office/powerpoint/2010/main" val="3186782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415498"/>
            <a:ext cx="6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altLang="en-US"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4"/>
          <p:cNvSpPr>
            <a:spLocks noChangeArrowheads="1"/>
          </p:cNvSpPr>
          <p:nvPr/>
        </p:nvSpPr>
        <p:spPr bwMode="auto">
          <a:xfrm>
            <a:off x="0" y="-553997"/>
            <a:ext cx="6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en-US" altLang="en-US"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altLang="en-US"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428989" y="948585"/>
            <a:ext cx="5295900" cy="2631490"/>
          </a:xfrm>
          <a:prstGeom prst="rect">
            <a:avLst/>
          </a:prstGeom>
          <a:noFill/>
        </p:spPr>
        <p:txBody>
          <a:bodyPr wrap="square" rtlCol="0">
            <a:spAutoFit/>
          </a:bodyPr>
          <a:lstStyle/>
          <a:p>
            <a:pPr algn="just"/>
            <a:r>
              <a:rPr lang="en-US" sz="1500" dirty="0">
                <a:latin typeface="Centaur" pitchFamily="18" charset="0"/>
              </a:rPr>
              <a:t>Students from Burton Center for Arts and Technology’s welding class constructed the first public prescription drug take-back box in the Roanoke Valley. The box is installed/located in the Roanoke County Sheriff’s Office lobby. A second box was installed at the Vinton Police Department and is maintained by Sheriff’s Office personnel. The Sheriff’s Office collected over 647 pounds of drugs in </a:t>
            </a:r>
            <a:r>
              <a:rPr lang="en-US" sz="1500" dirty="0">
                <a:latin typeface="Times New Roman" pitchFamily="18" charset="0"/>
                <a:cs typeface="Times New Roman" pitchFamily="18" charset="0"/>
              </a:rPr>
              <a:t>2024</a:t>
            </a:r>
            <a:r>
              <a:rPr lang="en-US" sz="1500" dirty="0">
                <a:latin typeface="Centaur" pitchFamily="18" charset="0"/>
              </a:rPr>
              <a:t> The unused prescription medication collected is then destroyed under DEA guidelines. The hours to drop off drugs are from 8 AM to 4 PM, Monday through Friday (excluding holidays) at the Sheriff’s Office administrative annex across Main Street from the Roanoke County Court House, in Salem, or one of the local events throughout the year.</a:t>
            </a:r>
          </a:p>
        </p:txBody>
      </p:sp>
      <p:sp>
        <p:nvSpPr>
          <p:cNvPr id="9" name="TextBox 8"/>
          <p:cNvSpPr txBox="1"/>
          <p:nvPr/>
        </p:nvSpPr>
        <p:spPr>
          <a:xfrm>
            <a:off x="3467099" y="1"/>
            <a:ext cx="3090267" cy="830997"/>
          </a:xfrm>
          <a:prstGeom prst="rect">
            <a:avLst/>
          </a:prstGeom>
          <a:noFill/>
        </p:spPr>
        <p:txBody>
          <a:bodyPr wrap="square" rtlCol="0">
            <a:spAutoFit/>
          </a:bodyPr>
          <a:lstStyle/>
          <a:p>
            <a:pPr algn="ctr"/>
            <a:r>
              <a:rPr lang="en-US" sz="2400" b="1" dirty="0">
                <a:solidFill>
                  <a:schemeClr val="bg1"/>
                </a:solidFill>
              </a:rPr>
              <a:t>DRUG TAKE BACK BOX &amp; EVENTS</a:t>
            </a:r>
          </a:p>
        </p:txBody>
      </p:sp>
      <p:pic>
        <p:nvPicPr>
          <p:cNvPr id="10" name="Picture 9">
            <a:extLst>
              <a:ext uri="{FF2B5EF4-FFF2-40B4-BE49-F238E27FC236}">
                <a16:creationId xmlns:a16="http://schemas.microsoft.com/office/drawing/2014/main" id="{51233ED3-9688-433D-89AA-81CAB7761687}"/>
              </a:ext>
            </a:extLst>
          </p:cNvPr>
          <p:cNvPicPr>
            <a:picLocks noChangeAspect="1"/>
          </p:cNvPicPr>
          <p:nvPr/>
        </p:nvPicPr>
        <p:blipFill>
          <a:blip r:embed="rId2"/>
          <a:stretch>
            <a:fillRect/>
          </a:stretch>
        </p:blipFill>
        <p:spPr>
          <a:xfrm>
            <a:off x="630890" y="3733800"/>
            <a:ext cx="2277548" cy="1117422"/>
          </a:xfrm>
          <a:prstGeom prst="rect">
            <a:avLst/>
          </a:prstGeom>
        </p:spPr>
      </p:pic>
      <p:pic>
        <p:nvPicPr>
          <p:cNvPr id="12" name="Picture 11" descr="A picture containing car, outdoor, road&#10;&#10;AI-generated content may be incorrect.">
            <a:extLst>
              <a:ext uri="{FF2B5EF4-FFF2-40B4-BE49-F238E27FC236}">
                <a16:creationId xmlns:a16="http://schemas.microsoft.com/office/drawing/2014/main" id="{1F6D452D-07CC-7043-3AC6-E2499FAB5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667" y="3680791"/>
            <a:ext cx="3551765" cy="2204544"/>
          </a:xfrm>
          <a:prstGeom prst="rect">
            <a:avLst/>
          </a:prstGeom>
        </p:spPr>
      </p:pic>
      <p:pic>
        <p:nvPicPr>
          <p:cNvPr id="14" name="Picture 13" descr="A couple of men sitting at a table in front of a brick building&#10;&#10;AI-generated content may be incorrect.">
            <a:extLst>
              <a:ext uri="{FF2B5EF4-FFF2-40B4-BE49-F238E27FC236}">
                <a16:creationId xmlns:a16="http://schemas.microsoft.com/office/drawing/2014/main" id="{63565D09-9348-12B4-D7E5-D97E76E072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830" y="7391400"/>
            <a:ext cx="3282673" cy="1477433"/>
          </a:xfrm>
          <a:prstGeom prst="rect">
            <a:avLst/>
          </a:prstGeom>
        </p:spPr>
      </p:pic>
      <p:pic>
        <p:nvPicPr>
          <p:cNvPr id="18" name="Picture 17">
            <a:extLst>
              <a:ext uri="{FF2B5EF4-FFF2-40B4-BE49-F238E27FC236}">
                <a16:creationId xmlns:a16="http://schemas.microsoft.com/office/drawing/2014/main" id="{5ABD842C-028F-781D-B6F0-31DAAEA406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30" y="5057162"/>
            <a:ext cx="3271837" cy="1981200"/>
          </a:xfrm>
          <a:prstGeom prst="rect">
            <a:avLst/>
          </a:prstGeom>
        </p:spPr>
      </p:pic>
      <p:pic>
        <p:nvPicPr>
          <p:cNvPr id="20" name="Picture 19" descr="A picture containing text, outdoor, person&#10;&#10;AI-generated content may be incorrect.">
            <a:extLst>
              <a:ext uri="{FF2B5EF4-FFF2-40B4-BE49-F238E27FC236}">
                <a16:creationId xmlns:a16="http://schemas.microsoft.com/office/drawing/2014/main" id="{816397A5-A59F-C2C5-071B-655C499C9A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8915" y="6528578"/>
            <a:ext cx="3282671" cy="1477433"/>
          </a:xfrm>
          <a:prstGeom prst="rect">
            <a:avLst/>
          </a:prstGeom>
        </p:spPr>
      </p:pic>
      <p:sp>
        <p:nvSpPr>
          <p:cNvPr id="21" name="Slide Number Placeholder 20">
            <a:extLst>
              <a:ext uri="{FF2B5EF4-FFF2-40B4-BE49-F238E27FC236}">
                <a16:creationId xmlns:a16="http://schemas.microsoft.com/office/drawing/2014/main" id="{0058BCAA-6C5D-397E-6759-46AFB4C1538D}"/>
              </a:ext>
            </a:extLst>
          </p:cNvPr>
          <p:cNvSpPr>
            <a:spLocks noGrp="1"/>
          </p:cNvSpPr>
          <p:nvPr>
            <p:ph type="sldNum" sz="quarter" idx="12"/>
          </p:nvPr>
        </p:nvSpPr>
        <p:spPr/>
        <p:txBody>
          <a:bodyPr/>
          <a:lstStyle/>
          <a:p>
            <a:fld id="{49EB70E6-4B9A-4ED8-9B75-228DBFF8C0CA}" type="slidenum">
              <a:rPr lang="en-US" smtClean="0"/>
              <a:t>24</a:t>
            </a:fld>
            <a:endParaRPr lang="en-US" dirty="0"/>
          </a:p>
        </p:txBody>
      </p:sp>
    </p:spTree>
    <p:extLst>
      <p:ext uri="{BB962C8B-B14F-4D97-AF65-F5344CB8AC3E}">
        <p14:creationId xmlns:p14="http://schemas.microsoft.com/office/powerpoint/2010/main" val="3430148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914400"/>
            <a:ext cx="6096000" cy="8040470"/>
          </a:xfrm>
        </p:spPr>
        <p:txBody>
          <a:bodyPr>
            <a:normAutofit/>
          </a:bodyPr>
          <a:lstStyle/>
          <a:p>
            <a:pPr marL="114300" indent="0">
              <a:buNone/>
            </a:pPr>
            <a:endParaRPr lang="en-US" sz="1800" dirty="0">
              <a:latin typeface="Centaur" pitchFamily="18" charset="0"/>
            </a:endParaRPr>
          </a:p>
          <a:p>
            <a:pPr marL="114300" indent="0" algn="just">
              <a:buNone/>
            </a:pPr>
            <a:r>
              <a:rPr lang="en-US" sz="1500" dirty="0">
                <a:latin typeface="Centaur" pitchFamily="18" charset="0"/>
              </a:rPr>
              <a:t>Currently, there are two full-time SRO Deputies, four part-time SRO Deputies, and one SRO Sergeant who work daily with the Roanoke County Public Schools.  These deputies are specifically trained to work in a school setting and have attended School Resource Officer school, threat assessment training, as well as the Law Enforcement Academy. </a:t>
            </a:r>
          </a:p>
          <a:p>
            <a:pPr marL="114300" indent="0" algn="just">
              <a:buNone/>
            </a:pPr>
            <a:r>
              <a:rPr lang="en-US" sz="1500" dirty="0">
                <a:latin typeface="Centaur" pitchFamily="18" charset="0"/>
              </a:rPr>
              <a:t>The main goal of the SRO deputies is to ensure the safety and security of the students as well as the staff at their assigned schools.  The deputies also provide criminal investigation services to the RCPS and the resources they need to maintain safety, security, order, and discipline in the school environment.  The SRO program is intended to ensure that no student’s right to receive an education is jeopardized by violence or disruption.  </a:t>
            </a:r>
          </a:p>
          <a:p>
            <a:pPr marL="114300" indent="0" algn="just">
              <a:buNone/>
            </a:pPr>
            <a:r>
              <a:rPr lang="en-US" sz="1500" dirty="0">
                <a:latin typeface="Centaur" pitchFamily="18" charset="0"/>
              </a:rPr>
              <a:t>The Sheriff’s Office has a total of seven SROs.  </a:t>
            </a:r>
          </a:p>
          <a:p>
            <a:pPr marL="114300" indent="0" algn="just">
              <a:buNone/>
            </a:pPr>
            <a:r>
              <a:rPr lang="en-US" sz="1500" dirty="0">
                <a:latin typeface="Centaur" pitchFamily="18" charset="0"/>
              </a:rPr>
              <a:t>•	One of the SROs is the Sergeant who fills in where needed</a:t>
            </a:r>
          </a:p>
          <a:p>
            <a:pPr marL="114300" indent="0" algn="just">
              <a:buNone/>
            </a:pPr>
            <a:r>
              <a:rPr lang="en-US" sz="1500" dirty="0">
                <a:latin typeface="Centaur" pitchFamily="18" charset="0"/>
              </a:rPr>
              <a:t>•	Five of the SROs are assigned to elementary schools</a:t>
            </a:r>
          </a:p>
          <a:p>
            <a:pPr marL="114300" indent="0" algn="just">
              <a:buNone/>
            </a:pPr>
            <a:r>
              <a:rPr lang="en-US" sz="1500" dirty="0">
                <a:latin typeface="Centaur" pitchFamily="18" charset="0"/>
              </a:rPr>
              <a:t>•	The seventh SRO is assigned to William Byrd Middle School </a:t>
            </a:r>
          </a:p>
          <a:p>
            <a:pPr marL="114300" indent="0" algn="just">
              <a:buNone/>
            </a:pPr>
            <a:r>
              <a:rPr lang="en-US" sz="1500" dirty="0">
                <a:latin typeface="Centaur" pitchFamily="18" charset="0"/>
              </a:rPr>
              <a:t>The elementary school day begins at 0730, at which time the deputies are already at their assigned school, assisting staff by helping children out of their vehicles or walking the students from their bus to the school.  Once school begins, the SRO Deputy checks in with the school secretary and principal to let them know that they are in the school and address any issues they may have.  An inside perimeter check is then conducted, as well as an outside perimeter check, to ensure all exterior doors are secure.  While performing the exterior check, any suspicious activity that is observed is investigated.  </a:t>
            </a:r>
          </a:p>
          <a:p>
            <a:pPr marL="114300" indent="0" algn="just">
              <a:buNone/>
            </a:pPr>
            <a:r>
              <a:rPr lang="en-US" sz="1500" dirty="0">
                <a:latin typeface="Centaur" pitchFamily="18" charset="0"/>
              </a:rPr>
              <a:t>At the conclusion of the day, all SROs are again assisting the students at the car rider line or walking students to their assigned school bus.  </a:t>
            </a:r>
          </a:p>
          <a:p>
            <a:pPr marL="114300" indent="0" algn="just">
              <a:buNone/>
            </a:pPr>
            <a:r>
              <a:rPr lang="en-US" sz="1500" dirty="0">
                <a:latin typeface="Centaur" pitchFamily="18" charset="0"/>
              </a:rPr>
              <a:t>SRO deputies perform a variety of other functions such as teaching safety classes, participating in school-sponsored events, directing traffic, book fairs, career days, bully prevention, internet safety,  Red Ribbon Week, and many more programs. </a:t>
            </a:r>
            <a:endParaRPr lang="en-US" sz="1500" dirty="0">
              <a:solidFill>
                <a:schemeClr val="tx1"/>
              </a:solidFill>
              <a:latin typeface="Centaur" pitchFamily="18" charset="0"/>
            </a:endParaRPr>
          </a:p>
          <a:p>
            <a:endParaRPr lang="en-US" sz="1200" dirty="0"/>
          </a:p>
        </p:txBody>
      </p:sp>
      <p:sp>
        <p:nvSpPr>
          <p:cNvPr id="3" name="TextBox 2"/>
          <p:cNvSpPr txBox="1"/>
          <p:nvPr/>
        </p:nvSpPr>
        <p:spPr>
          <a:xfrm>
            <a:off x="3048000" y="0"/>
            <a:ext cx="3352800" cy="830997"/>
          </a:xfrm>
          <a:prstGeom prst="rect">
            <a:avLst/>
          </a:prstGeom>
          <a:noFill/>
        </p:spPr>
        <p:txBody>
          <a:bodyPr wrap="square" rtlCol="0">
            <a:spAutoFit/>
          </a:bodyPr>
          <a:lstStyle/>
          <a:p>
            <a:pPr algn="ctr"/>
            <a:r>
              <a:rPr lang="en-US" sz="2400" b="1" dirty="0">
                <a:solidFill>
                  <a:schemeClr val="bg1"/>
                </a:solidFill>
              </a:rPr>
              <a:t>SCHOOL RESOURCE PROGRAM</a:t>
            </a:r>
          </a:p>
        </p:txBody>
      </p:sp>
      <p:sp>
        <p:nvSpPr>
          <p:cNvPr id="5" name="Slide Number Placeholder 4">
            <a:extLst>
              <a:ext uri="{FF2B5EF4-FFF2-40B4-BE49-F238E27FC236}">
                <a16:creationId xmlns:a16="http://schemas.microsoft.com/office/drawing/2014/main" id="{A6153D54-C06C-29F6-0614-7336128C0DEE}"/>
              </a:ext>
            </a:extLst>
          </p:cNvPr>
          <p:cNvSpPr>
            <a:spLocks noGrp="1"/>
          </p:cNvSpPr>
          <p:nvPr>
            <p:ph type="sldNum" sz="quarter" idx="12"/>
          </p:nvPr>
        </p:nvSpPr>
        <p:spPr/>
        <p:txBody>
          <a:bodyPr/>
          <a:lstStyle/>
          <a:p>
            <a:fld id="{49EB70E6-4B9A-4ED8-9B75-228DBFF8C0CA}" type="slidenum">
              <a:rPr lang="en-US" smtClean="0"/>
              <a:t>25</a:t>
            </a:fld>
            <a:endParaRPr lang="en-US" dirty="0"/>
          </a:p>
        </p:txBody>
      </p:sp>
    </p:spTree>
    <p:extLst>
      <p:ext uri="{BB962C8B-B14F-4D97-AF65-F5344CB8AC3E}">
        <p14:creationId xmlns:p14="http://schemas.microsoft.com/office/powerpoint/2010/main" val="1940365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6A567-FAD9-3986-BFA6-12B617821DD7}"/>
              </a:ext>
            </a:extLst>
          </p:cNvPr>
          <p:cNvSpPr>
            <a:spLocks noGrp="1"/>
          </p:cNvSpPr>
          <p:nvPr>
            <p:ph type="title"/>
          </p:nvPr>
        </p:nvSpPr>
        <p:spPr>
          <a:xfrm>
            <a:off x="4572000" y="304800"/>
            <a:ext cx="1790700" cy="760750"/>
          </a:xfrm>
        </p:spPr>
        <p:txBody>
          <a:bodyPr/>
          <a:lstStyle/>
          <a:p>
            <a:r>
              <a:rPr lang="en-US" b="1" dirty="0">
                <a:solidFill>
                  <a:schemeClr val="bg1"/>
                </a:solidFill>
              </a:rPr>
              <a:t>YOVASO</a:t>
            </a:r>
          </a:p>
        </p:txBody>
      </p:sp>
      <p:sp>
        <p:nvSpPr>
          <p:cNvPr id="5" name="TextBox 4">
            <a:extLst>
              <a:ext uri="{FF2B5EF4-FFF2-40B4-BE49-F238E27FC236}">
                <a16:creationId xmlns:a16="http://schemas.microsoft.com/office/drawing/2014/main" id="{F1548766-20A8-1655-9EE2-CE93527434AD}"/>
              </a:ext>
            </a:extLst>
          </p:cNvPr>
          <p:cNvSpPr txBox="1"/>
          <p:nvPr/>
        </p:nvSpPr>
        <p:spPr>
          <a:xfrm>
            <a:off x="589722" y="935780"/>
            <a:ext cx="5829300" cy="2800767"/>
          </a:xfrm>
          <a:prstGeom prst="rect">
            <a:avLst/>
          </a:prstGeom>
          <a:noFill/>
        </p:spPr>
        <p:txBody>
          <a:bodyPr wrap="square" rtlCol="0">
            <a:spAutoFit/>
          </a:bodyPr>
          <a:lstStyle/>
          <a:p>
            <a:r>
              <a:rPr lang="en-US" sz="1600" b="1" kern="0" dirty="0">
                <a:effectLst/>
                <a:latin typeface="Centaur" panose="02030504050205020304" pitchFamily="18" charset="0"/>
                <a:ea typeface="Times New Roman" panose="02020603050405020304" pitchFamily="18" charset="0"/>
              </a:rPr>
              <a:t>YOVASO</a:t>
            </a:r>
            <a:r>
              <a:rPr lang="en-US" sz="1600" kern="0" dirty="0">
                <a:effectLst/>
                <a:latin typeface="Centaur" panose="02030504050205020304" pitchFamily="18" charset="0"/>
                <a:ea typeface="Times New Roman" panose="02020603050405020304" pitchFamily="18" charset="0"/>
              </a:rPr>
              <a:t> (Youth of Virginia Speak Out About Traffic Safety)</a:t>
            </a:r>
          </a:p>
          <a:p>
            <a:r>
              <a:rPr lang="en-US" sz="1600" kern="0" dirty="0">
                <a:effectLst/>
                <a:latin typeface="Centaur" panose="02030504050205020304" pitchFamily="18" charset="0"/>
                <a:ea typeface="Times New Roman" panose="02020603050405020304" pitchFamily="18" charset="0"/>
                <a:cs typeface="Times New Roman" panose="02020603050405020304" pitchFamily="18" charset="0"/>
              </a:rPr>
              <a:t>YOVASO is a statewide peer-to-peer youth traffic safety program for middle and high school students. Supported by the Virginia State Police and the Virginia Department of Motor Vehicles, YOVASO empowers young people to promote safe driving and passenger practices among their peers. From wearing seatbelts to avoiding distracted driving and making smart decisions as pedestrians and bicyclists, YOVASO gives students the knowledge, tools, and leadership opportunities to help prevent traffic crashes and save lives. </a:t>
            </a:r>
            <a:r>
              <a:rPr lang="en-US" sz="1600" kern="0" dirty="0">
                <a:effectLst/>
                <a:latin typeface="Centaur" panose="02030504050205020304" pitchFamily="18" charset="0"/>
                <a:ea typeface="Times New Roman" panose="02020603050405020304" pitchFamily="18" charset="0"/>
              </a:rPr>
              <a:t>The dedicated sponsors and leaders are Mrs. Jordan (WBMS counselor) and SRO Deputy Mullins. </a:t>
            </a:r>
            <a:endParaRPr lang="en-US" sz="1600" kern="100" dirty="0">
              <a:effectLst/>
              <a:latin typeface="Centaur" panose="02030504050205020304" pitchFamily="18" charset="0"/>
              <a:ea typeface="Aptos" panose="020B0004020202020204" pitchFamily="34" charset="0"/>
              <a:cs typeface="Times New Roman" panose="02020603050405020304" pitchFamily="18" charset="0"/>
            </a:endParaRPr>
          </a:p>
          <a:p>
            <a:endParaRPr lang="en-US" sz="1600" dirty="0"/>
          </a:p>
        </p:txBody>
      </p:sp>
      <p:pic>
        <p:nvPicPr>
          <p:cNvPr id="7" name="Picture 6" descr="A person holding a trophy&#10;&#10;AI-generated content may be incorrect.">
            <a:extLst>
              <a:ext uri="{FF2B5EF4-FFF2-40B4-BE49-F238E27FC236}">
                <a16:creationId xmlns:a16="http://schemas.microsoft.com/office/drawing/2014/main" id="{1288191C-112F-3353-A084-35D285B984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607025"/>
            <a:ext cx="1869743" cy="2492991"/>
          </a:xfrm>
          <a:prstGeom prst="rect">
            <a:avLst/>
          </a:prstGeom>
        </p:spPr>
      </p:pic>
      <p:pic>
        <p:nvPicPr>
          <p:cNvPr id="9" name="Picture 8" descr="A group of people posing for a photo&#10;&#10;AI-generated content may be incorrect.">
            <a:extLst>
              <a:ext uri="{FF2B5EF4-FFF2-40B4-BE49-F238E27FC236}">
                <a16:creationId xmlns:a16="http://schemas.microsoft.com/office/drawing/2014/main" id="{B69664C4-74FE-9508-94C3-D3F4E581C0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114" y="5658878"/>
            <a:ext cx="2334287" cy="3112383"/>
          </a:xfrm>
          <a:prstGeom prst="rect">
            <a:avLst/>
          </a:prstGeom>
        </p:spPr>
      </p:pic>
      <p:pic>
        <p:nvPicPr>
          <p:cNvPr id="11" name="Picture 10" descr="A picture containing text, person, person, standing&#10;&#10;AI-generated content may be incorrect.">
            <a:extLst>
              <a:ext uri="{FF2B5EF4-FFF2-40B4-BE49-F238E27FC236}">
                <a16:creationId xmlns:a16="http://schemas.microsoft.com/office/drawing/2014/main" id="{1265783E-7855-4C9A-1F42-FB6A80AE2B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0976" y="3593578"/>
            <a:ext cx="1869743" cy="2492990"/>
          </a:xfrm>
          <a:prstGeom prst="rect">
            <a:avLst/>
          </a:prstGeom>
        </p:spPr>
      </p:pic>
      <p:sp>
        <p:nvSpPr>
          <p:cNvPr id="12" name="Slide Number Placeholder 11">
            <a:extLst>
              <a:ext uri="{FF2B5EF4-FFF2-40B4-BE49-F238E27FC236}">
                <a16:creationId xmlns:a16="http://schemas.microsoft.com/office/drawing/2014/main" id="{5648CD7E-BA92-9C47-1FFD-B47B87EC54FE}"/>
              </a:ext>
            </a:extLst>
          </p:cNvPr>
          <p:cNvSpPr>
            <a:spLocks noGrp="1"/>
          </p:cNvSpPr>
          <p:nvPr>
            <p:ph type="sldNum" sz="quarter" idx="12"/>
          </p:nvPr>
        </p:nvSpPr>
        <p:spPr/>
        <p:txBody>
          <a:bodyPr/>
          <a:lstStyle/>
          <a:p>
            <a:fld id="{49EB70E6-4B9A-4ED8-9B75-228DBFF8C0CA}" type="slidenum">
              <a:rPr lang="en-US" smtClean="0"/>
              <a:t>26</a:t>
            </a:fld>
            <a:endParaRPr lang="en-US" dirty="0"/>
          </a:p>
        </p:txBody>
      </p:sp>
    </p:spTree>
    <p:extLst>
      <p:ext uri="{BB962C8B-B14F-4D97-AF65-F5344CB8AC3E}">
        <p14:creationId xmlns:p14="http://schemas.microsoft.com/office/powerpoint/2010/main" val="116338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6910" y="4267200"/>
            <a:ext cx="6096000" cy="4238399"/>
          </a:xfrm>
        </p:spPr>
        <p:txBody>
          <a:bodyPr>
            <a:normAutofit/>
          </a:bodyPr>
          <a:lstStyle/>
          <a:p>
            <a:pPr marL="114300" indent="0">
              <a:buNone/>
            </a:pPr>
            <a:endParaRPr lang="en-US" sz="1600" dirty="0">
              <a:latin typeface="Centaur" pitchFamily="18" charset="0"/>
            </a:endParaRPr>
          </a:p>
          <a:p>
            <a:pPr marL="114300" indent="0">
              <a:buNone/>
            </a:pPr>
            <a:endParaRPr lang="en-US" sz="1600" dirty="0">
              <a:latin typeface="Centaur" pitchFamily="18" charset="0"/>
            </a:endParaRPr>
          </a:p>
          <a:p>
            <a:pPr marL="114300" indent="0">
              <a:buNone/>
            </a:pPr>
            <a:endParaRPr lang="en-US" sz="1600" dirty="0">
              <a:latin typeface="Centaur" pitchFamily="18" charset="0"/>
            </a:endParaRPr>
          </a:p>
          <a:p>
            <a:pPr marL="114300" indent="0">
              <a:buNone/>
            </a:pPr>
            <a:endParaRPr lang="en-US" dirty="0">
              <a:latin typeface="+mj-lt"/>
            </a:endParaRPr>
          </a:p>
        </p:txBody>
      </p:sp>
      <p:sp>
        <p:nvSpPr>
          <p:cNvPr id="4" name="TextBox 3"/>
          <p:cNvSpPr txBox="1"/>
          <p:nvPr/>
        </p:nvSpPr>
        <p:spPr>
          <a:xfrm>
            <a:off x="415090" y="2675871"/>
            <a:ext cx="5895474" cy="2123658"/>
          </a:xfrm>
          <a:prstGeom prst="rect">
            <a:avLst/>
          </a:prstGeom>
          <a:noFill/>
        </p:spPr>
        <p:txBody>
          <a:bodyPr wrap="square" rtlCol="0">
            <a:spAutoFit/>
          </a:bodyPr>
          <a:lstStyle/>
          <a:p>
            <a:pPr algn="just"/>
            <a:r>
              <a:rPr lang="en-US" sz="1200" dirty="0">
                <a:latin typeface="Centaur" pitchFamily="18" charset="0"/>
              </a:rPr>
              <a:t>Lieutenant Colonel Chad Beheler was raised in Botetourt County and attended Lord Botetourt High School, graduating in 2001. After graduating, he immediately enlisted in the United States Marines. After being honorably discharged, Chad began his law enforcement career with the Roanoke County Police in 2004. Chad attended the Roanoke City Police Academy and, upon graduating, began his training as a road officer. During his 12 years in Roanoke County, he participated in multiple assignments throughout the department. During his last two years at the Roanoke County Police Department, Chad served as the School Resource Officer at Hidden Valley High School.</a:t>
            </a:r>
          </a:p>
          <a:p>
            <a:pPr algn="just"/>
            <a:r>
              <a:rPr lang="en-US" sz="1200" dirty="0">
                <a:latin typeface="Centaur" pitchFamily="18" charset="0"/>
              </a:rPr>
              <a:t>In January 2016, he was given the opportunity to serve the community as a Deputy with the Roanoke County Sheriff's Office. LT. Colonel Beheler has served as the Community Outreach Coordinator, Professional Standards Unit Sergeant, was appointed as the Administrative Captain, and was most recently appointed as the Lieutenant Colonel of Operations. </a:t>
            </a:r>
          </a:p>
        </p:txBody>
      </p:sp>
      <p:sp>
        <p:nvSpPr>
          <p:cNvPr id="7" name="TextBox 6"/>
          <p:cNvSpPr txBox="1"/>
          <p:nvPr/>
        </p:nvSpPr>
        <p:spPr>
          <a:xfrm>
            <a:off x="571500" y="4705411"/>
            <a:ext cx="5715000" cy="369332"/>
          </a:xfrm>
          <a:prstGeom prst="rect">
            <a:avLst/>
          </a:prstGeom>
          <a:noFill/>
        </p:spPr>
        <p:txBody>
          <a:bodyPr wrap="square" rtlCol="0">
            <a:spAutoFit/>
          </a:bodyPr>
          <a:lstStyle/>
          <a:p>
            <a:pPr algn="ctr"/>
            <a:r>
              <a:rPr lang="en-US" dirty="0">
                <a:solidFill>
                  <a:srgbClr val="E17805"/>
                </a:solidFill>
              </a:rPr>
              <a:t>Letter from Lt. Colonel Beheler </a:t>
            </a:r>
          </a:p>
        </p:txBody>
      </p:sp>
      <p:sp>
        <p:nvSpPr>
          <p:cNvPr id="10" name="TextBox 9"/>
          <p:cNvSpPr txBox="1"/>
          <p:nvPr/>
        </p:nvSpPr>
        <p:spPr>
          <a:xfrm>
            <a:off x="3657600" y="184666"/>
            <a:ext cx="2785310" cy="830997"/>
          </a:xfrm>
          <a:prstGeom prst="rect">
            <a:avLst/>
          </a:prstGeom>
          <a:noFill/>
        </p:spPr>
        <p:txBody>
          <a:bodyPr wrap="square" rtlCol="0">
            <a:spAutoFit/>
          </a:bodyPr>
          <a:lstStyle/>
          <a:p>
            <a:pPr algn="ctr"/>
            <a:r>
              <a:rPr lang="en-US" sz="2400" b="1" dirty="0">
                <a:solidFill>
                  <a:schemeClr val="bg1"/>
                </a:solidFill>
              </a:rPr>
              <a:t>LTC. OPERATIONS </a:t>
            </a:r>
          </a:p>
        </p:txBody>
      </p:sp>
      <p:pic>
        <p:nvPicPr>
          <p:cNvPr id="5" name="Picture 4">
            <a:extLst>
              <a:ext uri="{FF2B5EF4-FFF2-40B4-BE49-F238E27FC236}">
                <a16:creationId xmlns:a16="http://schemas.microsoft.com/office/drawing/2014/main" id="{62F42669-6E88-AC11-FADD-54955E980BD3}"/>
              </a:ext>
            </a:extLst>
          </p:cNvPr>
          <p:cNvPicPr>
            <a:picLocks noChangeAspect="1"/>
          </p:cNvPicPr>
          <p:nvPr/>
        </p:nvPicPr>
        <p:blipFill>
          <a:blip r:embed="rId2"/>
          <a:stretch>
            <a:fillRect/>
          </a:stretch>
        </p:blipFill>
        <p:spPr>
          <a:xfrm>
            <a:off x="0" y="798140"/>
            <a:ext cx="1639966" cy="1877731"/>
          </a:xfrm>
          <a:prstGeom prst="rect">
            <a:avLst/>
          </a:prstGeom>
        </p:spPr>
      </p:pic>
      <p:sp>
        <p:nvSpPr>
          <p:cNvPr id="8" name="TextBox 7">
            <a:extLst>
              <a:ext uri="{FF2B5EF4-FFF2-40B4-BE49-F238E27FC236}">
                <a16:creationId xmlns:a16="http://schemas.microsoft.com/office/drawing/2014/main" id="{F8D399AF-66AA-BC6A-09E3-D667DD4C5D60}"/>
              </a:ext>
            </a:extLst>
          </p:cNvPr>
          <p:cNvSpPr txBox="1"/>
          <p:nvPr/>
        </p:nvSpPr>
        <p:spPr>
          <a:xfrm>
            <a:off x="388935" y="5074743"/>
            <a:ext cx="6011950" cy="3600986"/>
          </a:xfrm>
          <a:prstGeom prst="rect">
            <a:avLst/>
          </a:prstGeom>
          <a:noFill/>
        </p:spPr>
        <p:txBody>
          <a:bodyPr wrap="square">
            <a:spAutoFit/>
          </a:bodyPr>
          <a:lstStyle/>
          <a:p>
            <a:pPr marL="0" marR="0">
              <a:spcBef>
                <a:spcPts val="0"/>
              </a:spcBef>
              <a:spcAft>
                <a:spcPts val="0"/>
              </a:spcAft>
            </a:pPr>
            <a:r>
              <a:rPr lang="en-US" sz="1200" dirty="0">
                <a:effectLst/>
                <a:latin typeface="Centaur" panose="02030504050205020304" pitchFamily="18" charset="0"/>
                <a:ea typeface="Aptos" panose="020B0004020202020204" pitchFamily="34" charset="0"/>
                <a:cs typeface="Aptos" panose="020B0004020202020204" pitchFamily="34" charset="0"/>
              </a:rPr>
              <a:t>Upon assuming the role of Chief Deputy of Operations, I transitioned from my previous position as Captain of the Corrections Division. In my new capacity, I took a comprehensive approach to oversee the operations of the corrections and civil divisions, aiming to optimize their efficiency in order to deliver exceptional service to the residents of Roanoke County. I actively engaged with captains and shift lieutenants, prioritizing their input to continually improve both divisions.  A key aspect of my role involves coordinating the activities of the various sections within the Sheriff's Office. This coordination is instrumental in ensuring that all personnel carry out their work and projects in alignment with the established goals and objectives of the Sheriff. </a:t>
            </a:r>
          </a:p>
          <a:p>
            <a:pPr marL="0" marR="0">
              <a:spcBef>
                <a:spcPts val="0"/>
              </a:spcBef>
              <a:spcAft>
                <a:spcPts val="0"/>
              </a:spcAft>
            </a:pPr>
            <a:r>
              <a:rPr lang="en-US" sz="1200" dirty="0">
                <a:effectLst/>
                <a:latin typeface="Centaur" panose="02030504050205020304" pitchFamily="18" charset="0"/>
                <a:ea typeface="Aptos" panose="020B0004020202020204" pitchFamily="34" charset="0"/>
                <a:cs typeface="Aptos" panose="020B0004020202020204" pitchFamily="34" charset="0"/>
              </a:rPr>
              <a:t>I am dedicated to providing well-structured support to our deputies and civilian staff, recognizing their essential role in our daily operations. To accomplish this, I place a strong emphasis on training, particularly for our newly promoted frontline supervisors and field training officers. My commitment lies in furnishing the necessary resources and support to drive the success of our department and its personnel.</a:t>
            </a:r>
          </a:p>
          <a:p>
            <a:pPr marL="0" marR="0">
              <a:spcBef>
                <a:spcPts val="0"/>
              </a:spcBef>
              <a:spcAft>
                <a:spcPts val="0"/>
              </a:spcAft>
            </a:pPr>
            <a:r>
              <a:rPr lang="en-US" sz="1200" dirty="0">
                <a:effectLst/>
                <a:latin typeface="Centaur" panose="02030504050205020304" pitchFamily="18" charset="0"/>
                <a:ea typeface="Aptos" panose="020B0004020202020204" pitchFamily="34" charset="0"/>
                <a:cs typeface="Aptos" panose="020B0004020202020204" pitchFamily="34" charset="0"/>
              </a:rPr>
              <a:t>I want to extend my heartfelt thanks to all the employees of the sheriff's office for their unwavering display of exceptional professionalism in fulfilling their responsibilities every single day.</a:t>
            </a:r>
          </a:p>
          <a:p>
            <a:pPr marL="0" marR="0">
              <a:spcBef>
                <a:spcPts val="0"/>
              </a:spcBef>
              <a:spcAft>
                <a:spcPts val="0"/>
              </a:spcAft>
            </a:pPr>
            <a:r>
              <a:rPr lang="en-US" sz="1200" dirty="0">
                <a:effectLst/>
                <a:latin typeface="Centaur" panose="02030504050205020304" pitchFamily="18" charset="0"/>
                <a:ea typeface="Aptos" panose="020B0004020202020204" pitchFamily="34" charset="0"/>
                <a:cs typeface="Aptos" panose="020B0004020202020204" pitchFamily="34" charset="0"/>
              </a:rPr>
              <a:t> </a:t>
            </a:r>
          </a:p>
          <a:p>
            <a:pPr marL="0" marR="0">
              <a:spcBef>
                <a:spcPts val="0"/>
              </a:spcBef>
              <a:spcAft>
                <a:spcPts val="0"/>
              </a:spcAft>
            </a:pPr>
            <a:r>
              <a:rPr lang="en-US" sz="1200" dirty="0">
                <a:effectLst/>
                <a:latin typeface="Centaur" panose="02030504050205020304" pitchFamily="18" charset="0"/>
                <a:ea typeface="Aptos" panose="020B0004020202020204" pitchFamily="34" charset="0"/>
                <a:cs typeface="Aptos" panose="020B0004020202020204" pitchFamily="34" charset="0"/>
              </a:rPr>
              <a:t>Sincerely,</a:t>
            </a:r>
          </a:p>
          <a:p>
            <a:pPr marL="0" marR="0">
              <a:spcBef>
                <a:spcPts val="0"/>
              </a:spcBef>
              <a:spcAft>
                <a:spcPts val="0"/>
              </a:spcAft>
            </a:pPr>
            <a:r>
              <a:rPr lang="en-US" sz="1200" dirty="0">
                <a:effectLst/>
                <a:latin typeface="Centaur" panose="02030504050205020304" pitchFamily="18" charset="0"/>
                <a:ea typeface="Aptos" panose="020B0004020202020204" pitchFamily="34" charset="0"/>
                <a:cs typeface="Aptos" panose="020B0004020202020204" pitchFamily="34" charset="0"/>
              </a:rPr>
              <a:t>LTC Chad Beheler</a:t>
            </a:r>
          </a:p>
          <a:p>
            <a:pPr marL="0" marR="0">
              <a:spcBef>
                <a:spcPts val="0"/>
              </a:spcBef>
              <a:spcAft>
                <a:spcPts val="0"/>
              </a:spcAft>
            </a:pPr>
            <a:r>
              <a:rPr lang="en-US" sz="1200" dirty="0">
                <a:effectLst/>
                <a:latin typeface="Centaur" panose="02030504050205020304" pitchFamily="18" charset="0"/>
                <a:ea typeface="Aptos" panose="020B0004020202020204" pitchFamily="34" charset="0"/>
                <a:cs typeface="Aptos" panose="020B0004020202020204" pitchFamily="34" charset="0"/>
              </a:rPr>
              <a:t>Chief Deputy of Operations </a:t>
            </a:r>
          </a:p>
        </p:txBody>
      </p:sp>
      <p:sp>
        <p:nvSpPr>
          <p:cNvPr id="6" name="Slide Number Placeholder 5">
            <a:extLst>
              <a:ext uri="{FF2B5EF4-FFF2-40B4-BE49-F238E27FC236}">
                <a16:creationId xmlns:a16="http://schemas.microsoft.com/office/drawing/2014/main" id="{1078C1F8-5B04-E4BC-E789-3F65DAB0E339}"/>
              </a:ext>
            </a:extLst>
          </p:cNvPr>
          <p:cNvSpPr>
            <a:spLocks noGrp="1"/>
          </p:cNvSpPr>
          <p:nvPr>
            <p:ph type="sldNum" sz="quarter" idx="12"/>
          </p:nvPr>
        </p:nvSpPr>
        <p:spPr/>
        <p:txBody>
          <a:bodyPr/>
          <a:lstStyle/>
          <a:p>
            <a:fld id="{49EB70E6-4B9A-4ED8-9B75-228DBFF8C0CA}" type="slidenum">
              <a:rPr lang="en-US" smtClean="0"/>
              <a:t>27</a:t>
            </a:fld>
            <a:endParaRPr lang="en-US" dirty="0"/>
          </a:p>
        </p:txBody>
      </p:sp>
    </p:spTree>
    <p:extLst>
      <p:ext uri="{BB962C8B-B14F-4D97-AF65-F5344CB8AC3E}">
        <p14:creationId xmlns:p14="http://schemas.microsoft.com/office/powerpoint/2010/main" val="2066841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57200" y="2667000"/>
            <a:ext cx="5979414" cy="2292935"/>
          </a:xfrm>
          <a:prstGeom prst="rect">
            <a:avLst/>
          </a:prstGeom>
          <a:noFill/>
        </p:spPr>
        <p:txBody>
          <a:bodyPr wrap="square" rtlCol="0">
            <a:spAutoFit/>
          </a:bodyPr>
          <a:lstStyle/>
          <a:p>
            <a:pPr algn="just"/>
            <a:r>
              <a:rPr lang="en-US" sz="1300" dirty="0">
                <a:latin typeface="Centaur" pitchFamily="18" charset="0"/>
              </a:rPr>
              <a:t>Captain Brian Martin began his career with the Roanoke County Sheriff’s Office in 2000.  He has served as a deputy in Corrections, Classification, Home Electronic Monitoring, Volunteer Services, and Rehabilitation.  He advanced through the ranks as a shift Sergeant and Lieutenant.  He transferred to the Civil Division as Civil Lieutenant overseeing all three courts and civil process and later returned to corrections as the Services Lieutenant.  In 2023, he was appointed to the rank of Captain and currently serves as the Jail Administrator.  He has attended the Professional Executive Leadership School at the University of Richmond, The Batten Institute of Leadership at Hollins University, SPI Executive Leadership School through the University of Louisville, and is a recipient of the FBI </a:t>
            </a:r>
            <a:r>
              <a:rPr lang="en-US" sz="1300" dirty="0" err="1">
                <a:latin typeface="Centaur" pitchFamily="18" charset="0"/>
              </a:rPr>
              <a:t>Leeda</a:t>
            </a:r>
            <a:r>
              <a:rPr lang="en-US" sz="1300" dirty="0">
                <a:latin typeface="Centaur" pitchFamily="18" charset="0"/>
              </a:rPr>
              <a:t> Trilogy award. He graduated from National Business College with an AS in Business Administration with a concentration in accounting.  Brian is a Roanoke native and is married with two children.</a:t>
            </a:r>
          </a:p>
        </p:txBody>
      </p:sp>
      <p:sp>
        <p:nvSpPr>
          <p:cNvPr id="5" name="TextBox 4"/>
          <p:cNvSpPr txBox="1"/>
          <p:nvPr/>
        </p:nvSpPr>
        <p:spPr>
          <a:xfrm>
            <a:off x="2971800" y="0"/>
            <a:ext cx="3886200" cy="830997"/>
          </a:xfrm>
          <a:prstGeom prst="rect">
            <a:avLst/>
          </a:prstGeom>
          <a:noFill/>
        </p:spPr>
        <p:txBody>
          <a:bodyPr wrap="square" rtlCol="0">
            <a:spAutoFit/>
          </a:bodyPr>
          <a:lstStyle/>
          <a:p>
            <a:pPr algn="ctr"/>
            <a:r>
              <a:rPr lang="en-US" sz="2400" b="1" dirty="0">
                <a:solidFill>
                  <a:schemeClr val="bg1"/>
                </a:solidFill>
              </a:rPr>
              <a:t>CORRECTIONS DIVISION</a:t>
            </a:r>
          </a:p>
        </p:txBody>
      </p:sp>
      <p:graphicFrame>
        <p:nvGraphicFramePr>
          <p:cNvPr id="8" name="Diagram 7">
            <a:extLst>
              <a:ext uri="{FF2B5EF4-FFF2-40B4-BE49-F238E27FC236}">
                <a16:creationId xmlns:a16="http://schemas.microsoft.com/office/drawing/2014/main" id="{D467CA84-8CF5-491E-8B7E-7E68792B61D7}"/>
              </a:ext>
            </a:extLst>
          </p:cNvPr>
          <p:cNvGraphicFramePr/>
          <p:nvPr>
            <p:extLst>
              <p:ext uri="{D42A27DB-BD31-4B8C-83A1-F6EECF244321}">
                <p14:modId xmlns:p14="http://schemas.microsoft.com/office/powerpoint/2010/main" val="1931532181"/>
              </p:ext>
            </p:extLst>
          </p:nvPr>
        </p:nvGraphicFramePr>
        <p:xfrm>
          <a:off x="663498" y="1905000"/>
          <a:ext cx="5257800" cy="708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erson in a black shirt&#10;&#10;Description automatically generated">
            <a:extLst>
              <a:ext uri="{FF2B5EF4-FFF2-40B4-BE49-F238E27FC236}">
                <a16:creationId xmlns:a16="http://schemas.microsoft.com/office/drawing/2014/main" id="{C8466D84-F8D3-0838-7F5F-5E7ACF89A6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38200"/>
            <a:ext cx="1815875" cy="1828800"/>
          </a:xfrm>
          <a:prstGeom prst="rect">
            <a:avLst/>
          </a:prstGeom>
        </p:spPr>
      </p:pic>
      <p:sp>
        <p:nvSpPr>
          <p:cNvPr id="3" name="Slide Number Placeholder 2">
            <a:extLst>
              <a:ext uri="{FF2B5EF4-FFF2-40B4-BE49-F238E27FC236}">
                <a16:creationId xmlns:a16="http://schemas.microsoft.com/office/drawing/2014/main" id="{D215E639-F090-CF4D-8339-B82735613722}"/>
              </a:ext>
            </a:extLst>
          </p:cNvPr>
          <p:cNvSpPr>
            <a:spLocks noGrp="1"/>
          </p:cNvSpPr>
          <p:nvPr>
            <p:ph type="sldNum" sz="quarter" idx="12"/>
          </p:nvPr>
        </p:nvSpPr>
        <p:spPr/>
        <p:txBody>
          <a:bodyPr/>
          <a:lstStyle/>
          <a:p>
            <a:fld id="{49EB70E6-4B9A-4ED8-9B75-228DBFF8C0CA}" type="slidenum">
              <a:rPr lang="en-US" smtClean="0"/>
              <a:t>28</a:t>
            </a:fld>
            <a:endParaRPr lang="en-US" dirty="0"/>
          </a:p>
        </p:txBody>
      </p:sp>
    </p:spTree>
    <p:extLst>
      <p:ext uri="{BB962C8B-B14F-4D97-AF65-F5344CB8AC3E}">
        <p14:creationId xmlns:p14="http://schemas.microsoft.com/office/powerpoint/2010/main" val="1731468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DC5C0D3-C0B1-41EF-B44F-3AB05B8B19A5}"/>
              </a:ext>
            </a:extLst>
          </p:cNvPr>
          <p:cNvSpPr>
            <a:spLocks noGrp="1"/>
          </p:cNvSpPr>
          <p:nvPr>
            <p:ph sz="quarter" idx="13"/>
          </p:nvPr>
        </p:nvSpPr>
        <p:spPr>
          <a:xfrm>
            <a:off x="228600" y="1255620"/>
            <a:ext cx="2743200" cy="2514600"/>
          </a:xfrm>
        </p:spPr>
        <p:txBody>
          <a:bodyPr>
            <a:noAutofit/>
          </a:bodyPr>
          <a:lstStyle/>
          <a:p>
            <a:pPr marL="114300" indent="0">
              <a:buNone/>
            </a:pPr>
            <a:r>
              <a:rPr lang="en-US" sz="1600" dirty="0">
                <a:solidFill>
                  <a:schemeClr val="tx1"/>
                </a:solidFill>
                <a:latin typeface="Centaur" pitchFamily="18" charset="0"/>
              </a:rPr>
              <a:t>The Roanoke County/Salem Jail facility is located at </a:t>
            </a:r>
            <a:r>
              <a:rPr lang="en-US" sz="1600" dirty="0">
                <a:solidFill>
                  <a:schemeClr val="tx1"/>
                </a:solidFill>
                <a:latin typeface="Times New Roman" pitchFamily="18" charset="0"/>
                <a:cs typeface="Times New Roman" pitchFamily="18" charset="0"/>
              </a:rPr>
              <a:t>401</a:t>
            </a:r>
            <a:r>
              <a:rPr lang="en-US" sz="1600" dirty="0">
                <a:solidFill>
                  <a:schemeClr val="tx1"/>
                </a:solidFill>
                <a:latin typeface="Centaur" pitchFamily="18" charset="0"/>
              </a:rPr>
              <a:t> E. Main Street in Salem, Virginia.  This facility opened on October </a:t>
            </a:r>
            <a:r>
              <a:rPr lang="en-US" sz="1600" dirty="0">
                <a:solidFill>
                  <a:schemeClr val="tx1"/>
                </a:solidFill>
                <a:latin typeface="Times New Roman" pitchFamily="18" charset="0"/>
                <a:cs typeface="Times New Roman" pitchFamily="18" charset="0"/>
              </a:rPr>
              <a:t>1, 1980</a:t>
            </a:r>
            <a:r>
              <a:rPr lang="en-US" sz="1600" dirty="0">
                <a:solidFill>
                  <a:schemeClr val="tx1"/>
                </a:solidFill>
                <a:latin typeface="Centaur" pitchFamily="18" charset="0"/>
              </a:rPr>
              <a:t> with a rated capacity for </a:t>
            </a:r>
            <a:r>
              <a:rPr lang="en-US" sz="1600" dirty="0">
                <a:solidFill>
                  <a:schemeClr val="tx1"/>
                </a:solidFill>
                <a:latin typeface="Times New Roman" pitchFamily="18" charset="0"/>
                <a:cs typeface="Times New Roman" pitchFamily="18" charset="0"/>
              </a:rPr>
              <a:t>108</a:t>
            </a:r>
            <a:r>
              <a:rPr lang="en-US" sz="1600" dirty="0">
                <a:solidFill>
                  <a:schemeClr val="tx1"/>
                </a:solidFill>
                <a:latin typeface="Centaur" pitchFamily="18" charset="0"/>
              </a:rPr>
              <a:t> inmates. Living units and services for handicapped &amp; disabled inmates are available.</a:t>
            </a:r>
          </a:p>
        </p:txBody>
      </p:sp>
      <p:sp>
        <p:nvSpPr>
          <p:cNvPr id="4" name="Content Placeholder 3"/>
          <p:cNvSpPr>
            <a:spLocks noGrp="1"/>
          </p:cNvSpPr>
          <p:nvPr>
            <p:ph sz="quarter" idx="14"/>
          </p:nvPr>
        </p:nvSpPr>
        <p:spPr>
          <a:xfrm>
            <a:off x="381000" y="3833524"/>
            <a:ext cx="6096000" cy="2120768"/>
          </a:xfrm>
        </p:spPr>
        <p:txBody>
          <a:bodyPr>
            <a:noAutofit/>
          </a:bodyPr>
          <a:lstStyle/>
          <a:p>
            <a:pPr marL="114300" indent="0" algn="just">
              <a:buNone/>
            </a:pPr>
            <a:r>
              <a:rPr lang="en-US" sz="1600" dirty="0">
                <a:solidFill>
                  <a:schemeClr val="tx1"/>
                </a:solidFill>
                <a:latin typeface="Centaur" pitchFamily="18" charset="0"/>
              </a:rPr>
              <a:t>Prior to the construction of this facility, the Sheriff’s Office operated a jail that was only rated to house </a:t>
            </a:r>
            <a:r>
              <a:rPr lang="en-US" sz="1600" dirty="0">
                <a:solidFill>
                  <a:schemeClr val="tx1"/>
                </a:solidFill>
                <a:latin typeface="Times New Roman" pitchFamily="18" charset="0"/>
                <a:cs typeface="Times New Roman" pitchFamily="18" charset="0"/>
              </a:rPr>
              <a:t>24</a:t>
            </a:r>
            <a:r>
              <a:rPr lang="en-US" sz="1600" dirty="0">
                <a:solidFill>
                  <a:schemeClr val="tx1"/>
                </a:solidFill>
                <a:latin typeface="Centaur" pitchFamily="18" charset="0"/>
              </a:rPr>
              <a:t> male and </a:t>
            </a:r>
            <a:r>
              <a:rPr lang="en-US" sz="1600" dirty="0">
                <a:solidFill>
                  <a:schemeClr val="tx1"/>
                </a:solidFill>
                <a:latin typeface="Times New Roman" pitchFamily="18" charset="0"/>
                <a:cs typeface="Times New Roman" pitchFamily="18" charset="0"/>
              </a:rPr>
              <a:t>4</a:t>
            </a:r>
            <a:r>
              <a:rPr lang="en-US" sz="1600" dirty="0">
                <a:solidFill>
                  <a:schemeClr val="tx1"/>
                </a:solidFill>
                <a:latin typeface="Centaur" pitchFamily="18" charset="0"/>
              </a:rPr>
              <a:t> female inmates.  While the current facility has a much higher inmate capacity than the previous jail, the inmate population remains consistently above the certified limit.  Prior to the opening of the Western Virginia Regional Jail in </a:t>
            </a:r>
            <a:r>
              <a:rPr lang="en-US" sz="1600" dirty="0">
                <a:solidFill>
                  <a:schemeClr val="tx1"/>
                </a:solidFill>
                <a:latin typeface="Times New Roman" pitchFamily="18" charset="0"/>
                <a:cs typeface="Times New Roman" pitchFamily="18" charset="0"/>
              </a:rPr>
              <a:t>2009</a:t>
            </a:r>
            <a:r>
              <a:rPr lang="en-US" sz="1600" dirty="0">
                <a:solidFill>
                  <a:schemeClr val="tx1"/>
                </a:solidFill>
                <a:latin typeface="Centaur" pitchFamily="18" charset="0"/>
              </a:rPr>
              <a:t>, the Roanoke County-Salem jail was holding approximately </a:t>
            </a:r>
            <a:r>
              <a:rPr lang="en-US" sz="1600" dirty="0">
                <a:solidFill>
                  <a:schemeClr val="tx1"/>
                </a:solidFill>
                <a:latin typeface="Times New Roman" pitchFamily="18" charset="0"/>
                <a:cs typeface="Times New Roman" pitchFamily="18" charset="0"/>
              </a:rPr>
              <a:t>300</a:t>
            </a:r>
            <a:r>
              <a:rPr lang="en-US" sz="1600" dirty="0">
                <a:solidFill>
                  <a:schemeClr val="tx1"/>
                </a:solidFill>
                <a:latin typeface="Centaur" pitchFamily="18" charset="0"/>
              </a:rPr>
              <a:t> inmates, and contracting the overflow of inmates to other facilities throughout the state. The regional jail opened in </a:t>
            </a:r>
            <a:r>
              <a:rPr lang="en-US" sz="1600" dirty="0">
                <a:solidFill>
                  <a:schemeClr val="tx1"/>
                </a:solidFill>
                <a:latin typeface="Times New Roman" pitchFamily="18" charset="0"/>
                <a:cs typeface="Times New Roman" pitchFamily="18" charset="0"/>
              </a:rPr>
              <a:t>2009</a:t>
            </a:r>
            <a:r>
              <a:rPr lang="en-US" sz="1600" dirty="0">
                <a:solidFill>
                  <a:schemeClr val="tx1"/>
                </a:solidFill>
                <a:latin typeface="Centaur" pitchFamily="18" charset="0"/>
              </a:rPr>
              <a:t> and we were able to reduce our jail population. The average daily inmate population for the year </a:t>
            </a:r>
            <a:r>
              <a:rPr lang="en-US" sz="1600" dirty="0">
                <a:solidFill>
                  <a:schemeClr val="tx1"/>
                </a:solidFill>
                <a:latin typeface="Times New Roman" pitchFamily="18" charset="0"/>
                <a:cs typeface="Times New Roman" pitchFamily="18" charset="0"/>
              </a:rPr>
              <a:t>2024</a:t>
            </a:r>
            <a:r>
              <a:rPr lang="en-US" sz="1600" dirty="0">
                <a:solidFill>
                  <a:schemeClr val="tx1"/>
                </a:solidFill>
                <a:latin typeface="Centaur" pitchFamily="18" charset="0"/>
              </a:rPr>
              <a:t> was 97 inmates.</a:t>
            </a:r>
            <a:r>
              <a:rPr lang="en-US" sz="1600" dirty="0">
                <a:solidFill>
                  <a:schemeClr val="tx1"/>
                </a:solidFill>
              </a:rPr>
              <a:t>  </a:t>
            </a:r>
          </a:p>
        </p:txBody>
      </p:sp>
      <p:sp>
        <p:nvSpPr>
          <p:cNvPr id="6" name="TextBox 5"/>
          <p:cNvSpPr txBox="1"/>
          <p:nvPr/>
        </p:nvSpPr>
        <p:spPr>
          <a:xfrm>
            <a:off x="3581400" y="0"/>
            <a:ext cx="2514600" cy="830997"/>
          </a:xfrm>
          <a:prstGeom prst="rect">
            <a:avLst/>
          </a:prstGeom>
          <a:noFill/>
        </p:spPr>
        <p:txBody>
          <a:bodyPr wrap="square" rtlCol="0">
            <a:spAutoFit/>
          </a:bodyPr>
          <a:lstStyle/>
          <a:p>
            <a:pPr algn="ctr"/>
            <a:r>
              <a:rPr lang="en-US" sz="2400" b="1" dirty="0">
                <a:solidFill>
                  <a:schemeClr val="bg1"/>
                </a:solidFill>
              </a:rPr>
              <a:t>CORRECTIONS DIVISION </a:t>
            </a:r>
          </a:p>
        </p:txBody>
      </p:sp>
      <p:pic>
        <p:nvPicPr>
          <p:cNvPr id="9" name="Picture 5" descr="C:\Users\hjones\Desktop\Photos for Annual Report\2018\Picts for annual report from Drone\DJI_0260 (2).JPG">
            <a:extLst>
              <a:ext uri="{FF2B5EF4-FFF2-40B4-BE49-F238E27FC236}">
                <a16:creationId xmlns:a16="http://schemas.microsoft.com/office/drawing/2014/main" id="{203461A1-454D-453B-9600-3A429E5269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4391" y="990600"/>
            <a:ext cx="2971800" cy="2714112"/>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10" name="Picture 2" descr="C:\Users\hjones\Desktop\Photos for Annual Report\Jail\Resized_20200305_134013.jpg">
            <a:extLst>
              <a:ext uri="{FF2B5EF4-FFF2-40B4-BE49-F238E27FC236}">
                <a16:creationId xmlns:a16="http://schemas.microsoft.com/office/drawing/2014/main" id="{0E03E9F7-99D4-4C9F-8E0E-2133D51AC3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6182" y="6324600"/>
            <a:ext cx="4416418" cy="2146103"/>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13A79C9-AE26-01A0-5003-FEFAE0AF3269}"/>
              </a:ext>
            </a:extLst>
          </p:cNvPr>
          <p:cNvSpPr>
            <a:spLocks noGrp="1"/>
          </p:cNvSpPr>
          <p:nvPr>
            <p:ph type="sldNum" sz="quarter" idx="12"/>
          </p:nvPr>
        </p:nvSpPr>
        <p:spPr/>
        <p:txBody>
          <a:bodyPr/>
          <a:lstStyle/>
          <a:p>
            <a:fld id="{49EB70E6-4B9A-4ED8-9B75-228DBFF8C0CA}" type="slidenum">
              <a:rPr lang="en-US" smtClean="0"/>
              <a:t>29</a:t>
            </a:fld>
            <a:endParaRPr lang="en-US" dirty="0"/>
          </a:p>
        </p:txBody>
      </p:sp>
    </p:spTree>
    <p:extLst>
      <p:ext uri="{BB962C8B-B14F-4D97-AF65-F5344CB8AC3E}">
        <p14:creationId xmlns:p14="http://schemas.microsoft.com/office/powerpoint/2010/main" val="71775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980325438"/>
              </p:ext>
            </p:extLst>
          </p:nvPr>
        </p:nvGraphicFramePr>
        <p:xfrm>
          <a:off x="914400" y="990601"/>
          <a:ext cx="4572000" cy="7271534"/>
        </p:xfrm>
        <a:graphic>
          <a:graphicData uri="http://schemas.openxmlformats.org/drawingml/2006/table">
            <a:tbl>
              <a:tblPr firstRow="1" bandRow="1">
                <a:tableStyleId>{5C22544A-7EE6-4342-B048-85BDC9FD1C3A}</a:tableStyleId>
              </a:tblPr>
              <a:tblGrid>
                <a:gridCol w="3586972">
                  <a:extLst>
                    <a:ext uri="{9D8B030D-6E8A-4147-A177-3AD203B41FA5}">
                      <a16:colId xmlns:a16="http://schemas.microsoft.com/office/drawing/2014/main" val="20000"/>
                    </a:ext>
                  </a:extLst>
                </a:gridCol>
                <a:gridCol w="985028">
                  <a:extLst>
                    <a:ext uri="{9D8B030D-6E8A-4147-A177-3AD203B41FA5}">
                      <a16:colId xmlns:a16="http://schemas.microsoft.com/office/drawing/2014/main" val="20001"/>
                    </a:ext>
                  </a:extLst>
                </a:gridCol>
              </a:tblGrid>
              <a:tr h="384684">
                <a:tc>
                  <a:txBody>
                    <a:bodyPr/>
                    <a:lstStyle/>
                    <a:p>
                      <a:r>
                        <a:rPr lang="en-US" sz="1800" dirty="0"/>
                        <a:t>Section</a:t>
                      </a:r>
                      <a:endParaRPr lang="en-US" sz="1800" dirty="0">
                        <a:solidFill>
                          <a:schemeClr val="bg1">
                            <a:lumMod val="65000"/>
                            <a:lumOff val="35000"/>
                          </a:schemeClr>
                        </a:solidFill>
                      </a:endParaRPr>
                    </a:p>
                  </a:txBody>
                  <a:tcPr>
                    <a:solidFill>
                      <a:srgbClr val="E48312"/>
                    </a:solidFill>
                  </a:tcPr>
                </a:tc>
                <a:tc>
                  <a:txBody>
                    <a:bodyPr/>
                    <a:lstStyle/>
                    <a:p>
                      <a:r>
                        <a:rPr lang="en-US" sz="1800" dirty="0"/>
                        <a:t>Page</a:t>
                      </a:r>
                      <a:r>
                        <a:rPr lang="en-US" sz="1800" baseline="0" dirty="0"/>
                        <a:t> </a:t>
                      </a:r>
                      <a:r>
                        <a:rPr lang="en-US" sz="1800" dirty="0"/>
                        <a:t>#</a:t>
                      </a:r>
                      <a:endParaRPr lang="en-US" sz="1800" dirty="0">
                        <a:solidFill>
                          <a:schemeClr val="bg1">
                            <a:lumMod val="65000"/>
                            <a:lumOff val="35000"/>
                          </a:schemeClr>
                        </a:solidFill>
                      </a:endParaRPr>
                    </a:p>
                  </a:txBody>
                  <a:tcPr>
                    <a:solidFill>
                      <a:srgbClr val="E48312"/>
                    </a:solidFill>
                  </a:tcPr>
                </a:tc>
                <a:extLst>
                  <a:ext uri="{0D108BD9-81ED-4DB2-BD59-A6C34878D82A}">
                    <a16:rowId xmlns:a16="http://schemas.microsoft.com/office/drawing/2014/main" val="10000"/>
                  </a:ext>
                </a:extLst>
              </a:tr>
              <a:tr h="350514">
                <a:tc>
                  <a:txBody>
                    <a:bodyPr/>
                    <a:lstStyle/>
                    <a:p>
                      <a:r>
                        <a:rPr lang="en-US" sz="1400" dirty="0"/>
                        <a:t>Meet the</a:t>
                      </a:r>
                      <a:r>
                        <a:rPr lang="en-US" sz="1400" baseline="0" dirty="0"/>
                        <a:t> Sheriff</a:t>
                      </a:r>
                      <a:endParaRPr lang="en-US" sz="1400" dirty="0"/>
                    </a:p>
                  </a:txBody>
                  <a:tcPr/>
                </a:tc>
                <a:tc>
                  <a:txBody>
                    <a:bodyPr/>
                    <a:lstStyle/>
                    <a:p>
                      <a:r>
                        <a:rPr lang="en-US" sz="1400" dirty="0"/>
                        <a:t>4</a:t>
                      </a:r>
                    </a:p>
                  </a:txBody>
                  <a:tcPr/>
                </a:tc>
                <a:extLst>
                  <a:ext uri="{0D108BD9-81ED-4DB2-BD59-A6C34878D82A}">
                    <a16:rowId xmlns:a16="http://schemas.microsoft.com/office/drawing/2014/main" val="10001"/>
                  </a:ext>
                </a:extLst>
              </a:tr>
              <a:tr h="333815">
                <a:tc>
                  <a:txBody>
                    <a:bodyPr/>
                    <a:lstStyle/>
                    <a:p>
                      <a:r>
                        <a:rPr lang="en-US" sz="1400" dirty="0"/>
                        <a:t>Letter from</a:t>
                      </a:r>
                      <a:r>
                        <a:rPr lang="en-US" sz="1400" baseline="0" dirty="0"/>
                        <a:t> the Sheriff</a:t>
                      </a:r>
                      <a:endParaRPr lang="en-US" sz="1400" dirty="0"/>
                    </a:p>
                  </a:txBody>
                  <a:tcPr/>
                </a:tc>
                <a:tc>
                  <a:txBody>
                    <a:bodyPr/>
                    <a:lstStyle/>
                    <a:p>
                      <a:r>
                        <a:rPr lang="en-US" sz="1400" dirty="0"/>
                        <a:t>5</a:t>
                      </a:r>
                    </a:p>
                  </a:txBody>
                  <a:tcPr/>
                </a:tc>
                <a:extLst>
                  <a:ext uri="{0D108BD9-81ED-4DB2-BD59-A6C34878D82A}">
                    <a16:rowId xmlns:a16="http://schemas.microsoft.com/office/drawing/2014/main" val="10002"/>
                  </a:ext>
                </a:extLst>
              </a:tr>
              <a:tr h="3338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History</a:t>
                      </a:r>
                    </a:p>
                  </a:txBody>
                  <a:tcPr/>
                </a:tc>
                <a:tc>
                  <a:txBody>
                    <a:bodyPr/>
                    <a:lstStyle/>
                    <a:p>
                      <a:r>
                        <a:rPr lang="en-US" sz="1400" dirty="0"/>
                        <a:t>6</a:t>
                      </a:r>
                    </a:p>
                  </a:txBody>
                  <a:tcPr/>
                </a:tc>
                <a:extLst>
                  <a:ext uri="{0D108BD9-81ED-4DB2-BD59-A6C34878D82A}">
                    <a16:rowId xmlns:a16="http://schemas.microsoft.com/office/drawing/2014/main" val="10003"/>
                  </a:ext>
                </a:extLst>
              </a:tr>
              <a:tr h="333815">
                <a:tc>
                  <a:txBody>
                    <a:bodyPr/>
                    <a:lstStyle/>
                    <a:p>
                      <a:r>
                        <a:rPr lang="en-US" sz="1400" dirty="0"/>
                        <a:t>Accreditation</a:t>
                      </a:r>
                      <a:r>
                        <a:rPr lang="en-US" sz="1400" baseline="0" dirty="0"/>
                        <a:t> </a:t>
                      </a:r>
                      <a:endParaRPr lang="en-US" sz="1400" dirty="0"/>
                    </a:p>
                  </a:txBody>
                  <a:tcPr/>
                </a:tc>
                <a:tc>
                  <a:txBody>
                    <a:bodyPr/>
                    <a:lstStyle/>
                    <a:p>
                      <a:r>
                        <a:rPr lang="en-US" sz="1400" dirty="0"/>
                        <a:t>7</a:t>
                      </a:r>
                    </a:p>
                  </a:txBody>
                  <a:tcPr/>
                </a:tc>
                <a:extLst>
                  <a:ext uri="{0D108BD9-81ED-4DB2-BD59-A6C34878D82A}">
                    <a16:rowId xmlns:a16="http://schemas.microsoft.com/office/drawing/2014/main" val="10004"/>
                  </a:ext>
                </a:extLst>
              </a:tr>
              <a:tr h="333815">
                <a:tc>
                  <a:txBody>
                    <a:bodyPr/>
                    <a:lstStyle/>
                    <a:p>
                      <a:r>
                        <a:rPr lang="en-US" sz="1400" dirty="0"/>
                        <a:t>Financial</a:t>
                      </a:r>
                      <a:r>
                        <a:rPr lang="en-US" sz="1400" baseline="0" dirty="0"/>
                        <a:t> Summary</a:t>
                      </a:r>
                      <a:endParaRPr lang="en-US" sz="1400" dirty="0"/>
                    </a:p>
                  </a:txBody>
                  <a:tcPr/>
                </a:tc>
                <a:tc>
                  <a:txBody>
                    <a:bodyPr/>
                    <a:lstStyle/>
                    <a:p>
                      <a:r>
                        <a:rPr lang="en-US" sz="1400" dirty="0"/>
                        <a:t>9</a:t>
                      </a:r>
                    </a:p>
                  </a:txBody>
                  <a:tcPr/>
                </a:tc>
                <a:extLst>
                  <a:ext uri="{0D108BD9-81ED-4DB2-BD59-A6C34878D82A}">
                    <a16:rowId xmlns:a16="http://schemas.microsoft.com/office/drawing/2014/main" val="10005"/>
                  </a:ext>
                </a:extLst>
              </a:tr>
              <a:tr h="333815">
                <a:tc>
                  <a:txBody>
                    <a:bodyPr/>
                    <a:lstStyle/>
                    <a:p>
                      <a:r>
                        <a:rPr lang="en-US" sz="1400" dirty="0"/>
                        <a:t>Grant</a:t>
                      </a:r>
                      <a:r>
                        <a:rPr lang="en-US" sz="1400" baseline="0" dirty="0"/>
                        <a:t>s</a:t>
                      </a:r>
                      <a:endParaRPr lang="en-US" sz="1400" dirty="0"/>
                    </a:p>
                  </a:txBody>
                  <a:tcPr/>
                </a:tc>
                <a:tc>
                  <a:txBody>
                    <a:bodyPr/>
                    <a:lstStyle/>
                    <a:p>
                      <a:r>
                        <a:rPr lang="en-US" sz="1400" dirty="0"/>
                        <a:t>10</a:t>
                      </a:r>
                    </a:p>
                  </a:txBody>
                  <a:tcPr/>
                </a:tc>
                <a:extLst>
                  <a:ext uri="{0D108BD9-81ED-4DB2-BD59-A6C34878D82A}">
                    <a16:rowId xmlns:a16="http://schemas.microsoft.com/office/drawing/2014/main" val="10006"/>
                  </a:ext>
                </a:extLst>
              </a:tr>
              <a:tr h="333815">
                <a:tc>
                  <a:txBody>
                    <a:bodyPr/>
                    <a:lstStyle/>
                    <a:p>
                      <a:r>
                        <a:rPr lang="en-US" sz="1400" dirty="0"/>
                        <a:t>Command</a:t>
                      </a:r>
                      <a:r>
                        <a:rPr lang="en-US" sz="1400" baseline="0" dirty="0"/>
                        <a:t> Staff</a:t>
                      </a:r>
                      <a:endParaRPr lang="en-US" sz="1400" dirty="0"/>
                    </a:p>
                  </a:txBody>
                  <a:tcPr/>
                </a:tc>
                <a:tc>
                  <a:txBody>
                    <a:bodyPr/>
                    <a:lstStyle/>
                    <a:p>
                      <a:r>
                        <a:rPr lang="en-US" sz="1400" dirty="0"/>
                        <a:t>11</a:t>
                      </a:r>
                    </a:p>
                  </a:txBody>
                  <a:tcPr/>
                </a:tc>
                <a:extLst>
                  <a:ext uri="{0D108BD9-81ED-4DB2-BD59-A6C34878D82A}">
                    <a16:rowId xmlns:a16="http://schemas.microsoft.com/office/drawing/2014/main" val="10007"/>
                  </a:ext>
                </a:extLst>
              </a:tr>
              <a:tr h="333815">
                <a:tc>
                  <a:txBody>
                    <a:bodyPr/>
                    <a:lstStyle/>
                    <a:p>
                      <a:r>
                        <a:rPr lang="en-US" sz="1400" dirty="0"/>
                        <a:t>Administrative</a:t>
                      </a:r>
                      <a:r>
                        <a:rPr lang="en-US" sz="1400" baseline="0" dirty="0"/>
                        <a:t> Division </a:t>
                      </a:r>
                      <a:endParaRPr lang="en-US" sz="1400" dirty="0"/>
                    </a:p>
                  </a:txBody>
                  <a:tcPr/>
                </a:tc>
                <a:tc>
                  <a:txBody>
                    <a:bodyPr/>
                    <a:lstStyle/>
                    <a:p>
                      <a:r>
                        <a:rPr lang="en-US" sz="1400" dirty="0"/>
                        <a:t>12</a:t>
                      </a:r>
                    </a:p>
                  </a:txBody>
                  <a:tcPr/>
                </a:tc>
                <a:extLst>
                  <a:ext uri="{0D108BD9-81ED-4DB2-BD59-A6C34878D82A}">
                    <a16:rowId xmlns:a16="http://schemas.microsoft.com/office/drawing/2014/main" val="10008"/>
                  </a:ext>
                </a:extLst>
              </a:tr>
              <a:tr h="333815">
                <a:tc>
                  <a:txBody>
                    <a:bodyPr/>
                    <a:lstStyle/>
                    <a:p>
                      <a:r>
                        <a:rPr lang="en-US" sz="1400" dirty="0"/>
                        <a:t>Community</a:t>
                      </a:r>
                      <a:r>
                        <a:rPr lang="en-US" sz="1400" baseline="0" dirty="0"/>
                        <a:t> Outreach </a:t>
                      </a:r>
                      <a:endParaRPr lang="en-US" sz="1400" dirty="0"/>
                    </a:p>
                  </a:txBody>
                  <a:tcPr/>
                </a:tc>
                <a:tc>
                  <a:txBody>
                    <a:bodyPr/>
                    <a:lstStyle/>
                    <a:p>
                      <a:r>
                        <a:rPr lang="en-US" sz="1400" dirty="0"/>
                        <a:t>14</a:t>
                      </a:r>
                    </a:p>
                  </a:txBody>
                  <a:tcPr/>
                </a:tc>
                <a:extLst>
                  <a:ext uri="{0D108BD9-81ED-4DB2-BD59-A6C34878D82A}">
                    <a16:rowId xmlns:a16="http://schemas.microsoft.com/office/drawing/2014/main" val="10010"/>
                  </a:ext>
                </a:extLst>
              </a:tr>
              <a:tr h="343321">
                <a:tc>
                  <a:txBody>
                    <a:bodyPr/>
                    <a:lstStyle/>
                    <a:p>
                      <a:r>
                        <a:rPr lang="en-US" sz="1400" dirty="0"/>
                        <a:t>Special Olympics</a:t>
                      </a:r>
                    </a:p>
                  </a:txBody>
                  <a:tcPr/>
                </a:tc>
                <a:tc>
                  <a:txBody>
                    <a:bodyPr/>
                    <a:lstStyle/>
                    <a:p>
                      <a:r>
                        <a:rPr lang="en-US" sz="1400" dirty="0"/>
                        <a:t>23</a:t>
                      </a:r>
                    </a:p>
                  </a:txBody>
                  <a:tcPr/>
                </a:tc>
                <a:extLst>
                  <a:ext uri="{0D108BD9-81ED-4DB2-BD59-A6C34878D82A}">
                    <a16:rowId xmlns:a16="http://schemas.microsoft.com/office/drawing/2014/main" val="10011"/>
                  </a:ext>
                </a:extLst>
              </a:tr>
              <a:tr h="333815">
                <a:tc>
                  <a:txBody>
                    <a:bodyPr/>
                    <a:lstStyle/>
                    <a:p>
                      <a:r>
                        <a:rPr lang="en-US" sz="1400" dirty="0"/>
                        <a:t>Drug Take Back Box</a:t>
                      </a:r>
                    </a:p>
                  </a:txBody>
                  <a:tcPr/>
                </a:tc>
                <a:tc>
                  <a:txBody>
                    <a:bodyPr/>
                    <a:lstStyle/>
                    <a:p>
                      <a:r>
                        <a:rPr lang="en-US" sz="1400" dirty="0"/>
                        <a:t>24</a:t>
                      </a:r>
                    </a:p>
                  </a:txBody>
                  <a:tcPr/>
                </a:tc>
                <a:extLst>
                  <a:ext uri="{0D108BD9-81ED-4DB2-BD59-A6C34878D82A}">
                    <a16:rowId xmlns:a16="http://schemas.microsoft.com/office/drawing/2014/main" val="10012"/>
                  </a:ext>
                </a:extLst>
              </a:tr>
              <a:tr h="333815">
                <a:tc>
                  <a:txBody>
                    <a:bodyPr/>
                    <a:lstStyle/>
                    <a:p>
                      <a:r>
                        <a:rPr lang="en-US" sz="1400" dirty="0"/>
                        <a:t>School Resource Program </a:t>
                      </a:r>
                    </a:p>
                  </a:txBody>
                  <a:tcPr/>
                </a:tc>
                <a:tc>
                  <a:txBody>
                    <a:bodyPr/>
                    <a:lstStyle/>
                    <a:p>
                      <a:r>
                        <a:rPr lang="en-US" sz="1400" dirty="0"/>
                        <a:t>25</a:t>
                      </a:r>
                    </a:p>
                  </a:txBody>
                  <a:tcPr/>
                </a:tc>
                <a:extLst>
                  <a:ext uri="{0D108BD9-81ED-4DB2-BD59-A6C34878D82A}">
                    <a16:rowId xmlns:a16="http://schemas.microsoft.com/office/drawing/2014/main" val="10013"/>
                  </a:ext>
                </a:extLst>
              </a:tr>
              <a:tr h="333815">
                <a:tc>
                  <a:txBody>
                    <a:bodyPr/>
                    <a:lstStyle/>
                    <a:p>
                      <a:r>
                        <a:rPr lang="en-US" sz="1400" dirty="0"/>
                        <a:t>Operations Division</a:t>
                      </a:r>
                    </a:p>
                  </a:txBody>
                  <a:tcPr/>
                </a:tc>
                <a:tc>
                  <a:txBody>
                    <a:bodyPr/>
                    <a:lstStyle/>
                    <a:p>
                      <a:r>
                        <a:rPr lang="en-US" sz="1400" dirty="0"/>
                        <a:t>27</a:t>
                      </a:r>
                    </a:p>
                  </a:txBody>
                  <a:tcPr/>
                </a:tc>
                <a:extLst>
                  <a:ext uri="{0D108BD9-81ED-4DB2-BD59-A6C34878D82A}">
                    <a16:rowId xmlns:a16="http://schemas.microsoft.com/office/drawing/2014/main" val="10014"/>
                  </a:ext>
                </a:extLst>
              </a:tr>
              <a:tr h="333815">
                <a:tc>
                  <a:txBody>
                    <a:bodyPr/>
                    <a:lstStyle/>
                    <a:p>
                      <a:r>
                        <a:rPr lang="en-US" sz="1400" baseline="0" dirty="0"/>
                        <a:t>Corrections </a:t>
                      </a:r>
                      <a:endParaRPr lang="en-US" sz="1400" dirty="0"/>
                    </a:p>
                  </a:txBody>
                  <a:tcPr/>
                </a:tc>
                <a:tc>
                  <a:txBody>
                    <a:bodyPr/>
                    <a:lstStyle/>
                    <a:p>
                      <a:r>
                        <a:rPr lang="en-US" sz="1400" dirty="0"/>
                        <a:t>29</a:t>
                      </a:r>
                    </a:p>
                  </a:txBody>
                  <a:tcPr/>
                </a:tc>
                <a:extLst>
                  <a:ext uri="{0D108BD9-81ED-4DB2-BD59-A6C34878D82A}">
                    <a16:rowId xmlns:a16="http://schemas.microsoft.com/office/drawing/2014/main" val="10015"/>
                  </a:ext>
                </a:extLst>
              </a:tr>
              <a:tr h="333815">
                <a:tc>
                  <a:txBody>
                    <a:bodyPr/>
                    <a:lstStyle/>
                    <a:p>
                      <a:r>
                        <a:rPr lang="en-US" sz="1400" dirty="0"/>
                        <a:t>Jail Services and Programs</a:t>
                      </a:r>
                    </a:p>
                  </a:txBody>
                  <a:tcPr/>
                </a:tc>
                <a:tc>
                  <a:txBody>
                    <a:bodyPr/>
                    <a:lstStyle/>
                    <a:p>
                      <a:r>
                        <a:rPr lang="en-US" sz="1400" dirty="0"/>
                        <a:t>32</a:t>
                      </a:r>
                    </a:p>
                  </a:txBody>
                  <a:tcPr/>
                </a:tc>
                <a:extLst>
                  <a:ext uri="{0D108BD9-81ED-4DB2-BD59-A6C34878D82A}">
                    <a16:rowId xmlns:a16="http://schemas.microsoft.com/office/drawing/2014/main" val="10016"/>
                  </a:ext>
                </a:extLst>
              </a:tr>
              <a:tr h="333815">
                <a:tc>
                  <a:txBody>
                    <a:bodyPr/>
                    <a:lstStyle/>
                    <a:p>
                      <a:r>
                        <a:rPr lang="en-US" sz="1400" dirty="0">
                          <a:solidFill>
                            <a:schemeClr val="bg1"/>
                          </a:solidFill>
                        </a:rPr>
                        <a:t>Court Services Division </a:t>
                      </a:r>
                    </a:p>
                  </a:txBody>
                  <a:tcPr/>
                </a:tc>
                <a:tc>
                  <a:txBody>
                    <a:bodyPr/>
                    <a:lstStyle/>
                    <a:p>
                      <a:r>
                        <a:rPr lang="en-US" sz="1400" dirty="0">
                          <a:solidFill>
                            <a:schemeClr val="bg1"/>
                          </a:solidFill>
                        </a:rPr>
                        <a:t>41</a:t>
                      </a:r>
                    </a:p>
                  </a:txBody>
                  <a:tcPr/>
                </a:tc>
                <a:extLst>
                  <a:ext uri="{0D108BD9-81ED-4DB2-BD59-A6C34878D82A}">
                    <a16:rowId xmlns:a16="http://schemas.microsoft.com/office/drawing/2014/main" val="10017"/>
                  </a:ext>
                </a:extLst>
              </a:tr>
              <a:tr h="333815">
                <a:tc>
                  <a:txBody>
                    <a:bodyPr/>
                    <a:lstStyle/>
                    <a:p>
                      <a:r>
                        <a:rPr lang="en-US" sz="1400" dirty="0">
                          <a:solidFill>
                            <a:schemeClr val="bg1"/>
                          </a:solidFill>
                        </a:rPr>
                        <a:t>Special Units</a:t>
                      </a:r>
                    </a:p>
                  </a:txBody>
                  <a:tcPr/>
                </a:tc>
                <a:tc>
                  <a:txBody>
                    <a:bodyPr/>
                    <a:lstStyle/>
                    <a:p>
                      <a:r>
                        <a:rPr lang="en-US" sz="1400" dirty="0">
                          <a:solidFill>
                            <a:schemeClr val="bg1"/>
                          </a:solidFill>
                        </a:rPr>
                        <a:t>44</a:t>
                      </a:r>
                    </a:p>
                  </a:txBody>
                  <a:tcPr/>
                </a:tc>
                <a:extLst>
                  <a:ext uri="{0D108BD9-81ED-4DB2-BD59-A6C34878D82A}">
                    <a16:rowId xmlns:a16="http://schemas.microsoft.com/office/drawing/2014/main" val="10018"/>
                  </a:ext>
                </a:extLst>
              </a:tr>
              <a:tr h="333815">
                <a:tc>
                  <a:txBody>
                    <a:bodyPr/>
                    <a:lstStyle/>
                    <a:p>
                      <a:r>
                        <a:rPr lang="en-US" sz="1400" dirty="0">
                          <a:solidFill>
                            <a:schemeClr val="bg1"/>
                          </a:solidFill>
                        </a:rPr>
                        <a:t>Achievements/Promotions</a:t>
                      </a:r>
                    </a:p>
                  </a:txBody>
                  <a:tcPr/>
                </a:tc>
                <a:tc>
                  <a:txBody>
                    <a:bodyPr/>
                    <a:lstStyle/>
                    <a:p>
                      <a:r>
                        <a:rPr lang="en-US" sz="1400" dirty="0">
                          <a:solidFill>
                            <a:schemeClr val="bg1"/>
                          </a:solidFill>
                        </a:rPr>
                        <a:t>46</a:t>
                      </a:r>
                    </a:p>
                  </a:txBody>
                  <a:tcPr/>
                </a:tc>
                <a:extLst>
                  <a:ext uri="{0D108BD9-81ED-4DB2-BD59-A6C34878D82A}">
                    <a16:rowId xmlns:a16="http://schemas.microsoft.com/office/drawing/2014/main" val="10019"/>
                  </a:ext>
                </a:extLst>
              </a:tr>
              <a:tr h="333815">
                <a:tc>
                  <a:txBody>
                    <a:bodyPr/>
                    <a:lstStyle/>
                    <a:p>
                      <a:r>
                        <a:rPr lang="en-US" sz="1400" dirty="0">
                          <a:solidFill>
                            <a:schemeClr val="bg1"/>
                          </a:solidFill>
                        </a:rPr>
                        <a:t>Service Awards </a:t>
                      </a:r>
                    </a:p>
                  </a:txBody>
                  <a:tcPr/>
                </a:tc>
                <a:tc>
                  <a:txBody>
                    <a:bodyPr/>
                    <a:lstStyle/>
                    <a:p>
                      <a:r>
                        <a:rPr lang="en-US" sz="1400" dirty="0">
                          <a:solidFill>
                            <a:schemeClr val="bg1"/>
                          </a:solidFill>
                        </a:rPr>
                        <a:t>50</a:t>
                      </a:r>
                    </a:p>
                  </a:txBody>
                  <a:tcPr/>
                </a:tc>
                <a:extLst>
                  <a:ext uri="{0D108BD9-81ED-4DB2-BD59-A6C34878D82A}">
                    <a16:rowId xmlns:a16="http://schemas.microsoft.com/office/drawing/2014/main" val="10020"/>
                  </a:ext>
                </a:extLst>
              </a:tr>
              <a:tr h="33381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Retirement </a:t>
                      </a:r>
                    </a:p>
                    <a:p>
                      <a:endParaRPr lang="en-US" sz="1400" dirty="0">
                        <a:solidFill>
                          <a:schemeClr val="bg1"/>
                        </a:solidFill>
                      </a:endParaRPr>
                    </a:p>
                  </a:txBody>
                  <a:tcPr/>
                </a:tc>
                <a:tc>
                  <a:txBody>
                    <a:bodyPr/>
                    <a:lstStyle/>
                    <a:p>
                      <a:r>
                        <a:rPr lang="en-US" sz="1400">
                          <a:solidFill>
                            <a:schemeClr val="bg1"/>
                          </a:solidFill>
                        </a:rPr>
                        <a:t>53</a:t>
                      </a:r>
                      <a:endParaRPr lang="en-US" sz="1400" dirty="0">
                        <a:solidFill>
                          <a:schemeClr val="bg1"/>
                        </a:solidFill>
                      </a:endParaRPr>
                    </a:p>
                  </a:txBody>
                  <a:tcPr/>
                </a:tc>
                <a:extLst>
                  <a:ext uri="{0D108BD9-81ED-4DB2-BD59-A6C34878D82A}">
                    <a16:rowId xmlns:a16="http://schemas.microsoft.com/office/drawing/2014/main" val="10021"/>
                  </a:ext>
                </a:extLst>
              </a:tr>
            </a:tbl>
          </a:graphicData>
        </a:graphic>
      </p:graphicFrame>
      <p:sp>
        <p:nvSpPr>
          <p:cNvPr id="4" name="TextBox 3"/>
          <p:cNvSpPr txBox="1"/>
          <p:nvPr/>
        </p:nvSpPr>
        <p:spPr>
          <a:xfrm>
            <a:off x="3922014" y="0"/>
            <a:ext cx="2590800" cy="830997"/>
          </a:xfrm>
          <a:prstGeom prst="rect">
            <a:avLst/>
          </a:prstGeom>
          <a:noFill/>
        </p:spPr>
        <p:txBody>
          <a:bodyPr wrap="square" rtlCol="0">
            <a:spAutoFit/>
          </a:bodyPr>
          <a:lstStyle/>
          <a:p>
            <a:pPr algn="ctr"/>
            <a:r>
              <a:rPr lang="en-US" sz="2400" b="1" dirty="0">
                <a:solidFill>
                  <a:schemeClr val="bg1"/>
                </a:solidFill>
              </a:rPr>
              <a:t>TABLE OF CONTENTS</a:t>
            </a:r>
          </a:p>
        </p:txBody>
      </p:sp>
      <p:sp>
        <p:nvSpPr>
          <p:cNvPr id="3" name="Slide Number Placeholder 2">
            <a:extLst>
              <a:ext uri="{FF2B5EF4-FFF2-40B4-BE49-F238E27FC236}">
                <a16:creationId xmlns:a16="http://schemas.microsoft.com/office/drawing/2014/main" id="{2FE0C3D1-C991-86EF-016C-C764D33DC8B1}"/>
              </a:ext>
            </a:extLst>
          </p:cNvPr>
          <p:cNvSpPr>
            <a:spLocks noGrp="1"/>
          </p:cNvSpPr>
          <p:nvPr>
            <p:ph type="sldNum" sz="quarter" idx="12"/>
          </p:nvPr>
        </p:nvSpPr>
        <p:spPr/>
        <p:txBody>
          <a:bodyPr/>
          <a:lstStyle/>
          <a:p>
            <a:fld id="{49EB70E6-4B9A-4ED8-9B75-228DBFF8C0CA}" type="slidenum">
              <a:rPr lang="en-US" smtClean="0"/>
              <a:t>3</a:t>
            </a:fld>
            <a:endParaRPr lang="en-US" dirty="0"/>
          </a:p>
        </p:txBody>
      </p:sp>
    </p:spTree>
    <p:extLst>
      <p:ext uri="{BB962C8B-B14F-4D97-AF65-F5344CB8AC3E}">
        <p14:creationId xmlns:p14="http://schemas.microsoft.com/office/powerpoint/2010/main" val="4025979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45168" y="1143000"/>
            <a:ext cx="5861384" cy="1676400"/>
          </a:xfrm>
        </p:spPr>
        <p:txBody>
          <a:bodyPr>
            <a:noAutofit/>
          </a:bodyPr>
          <a:lstStyle/>
          <a:p>
            <a:pPr marL="114300" indent="0">
              <a:buNone/>
            </a:pPr>
            <a:r>
              <a:rPr lang="en-US" sz="1400" dirty="0">
                <a:solidFill>
                  <a:schemeClr val="tx1"/>
                </a:solidFill>
                <a:latin typeface="Centaur" pitchFamily="18" charset="0"/>
              </a:rPr>
              <a:t>The Corrections Division consists of two major components: the jail facility &amp; prisoner transport. The Roanoke County/Salem jail houses inmates awaiting trial and those sentenced to less than one (</a:t>
            </a:r>
            <a:r>
              <a:rPr lang="en-US" sz="1400" dirty="0">
                <a:solidFill>
                  <a:schemeClr val="tx1"/>
                </a:solidFill>
                <a:latin typeface="Times New Roman" pitchFamily="18" charset="0"/>
                <a:cs typeface="Times New Roman" pitchFamily="18" charset="0"/>
              </a:rPr>
              <a:t>1)</a:t>
            </a:r>
            <a:r>
              <a:rPr lang="en-US" sz="1400" dirty="0">
                <a:solidFill>
                  <a:schemeClr val="tx1"/>
                </a:solidFill>
                <a:latin typeface="Centaur" pitchFamily="18" charset="0"/>
              </a:rPr>
              <a:t> year of jail time. Inmates sentenced to terms longer than one (</a:t>
            </a:r>
            <a:r>
              <a:rPr lang="en-US" sz="1400" dirty="0">
                <a:solidFill>
                  <a:schemeClr val="tx1"/>
                </a:solidFill>
                <a:latin typeface="Times New Roman" pitchFamily="18" charset="0"/>
                <a:cs typeface="Times New Roman" pitchFamily="18" charset="0"/>
              </a:rPr>
              <a:t>1)</a:t>
            </a:r>
            <a:r>
              <a:rPr lang="en-US" sz="1400" dirty="0">
                <a:solidFill>
                  <a:schemeClr val="tx1"/>
                </a:solidFill>
                <a:latin typeface="Centaur" pitchFamily="18" charset="0"/>
              </a:rPr>
              <a:t> year are held until transport to the Western Virginia Regional Jail or a Department of Corrections facility is possible.</a:t>
            </a:r>
            <a:endParaRPr lang="en-US" sz="1400" dirty="0">
              <a:latin typeface="Centaur" pitchFamily="18" charset="0"/>
            </a:endParaRPr>
          </a:p>
        </p:txBody>
      </p:sp>
      <p:sp>
        <p:nvSpPr>
          <p:cNvPr id="5" name="TextBox 4"/>
          <p:cNvSpPr txBox="1"/>
          <p:nvPr/>
        </p:nvSpPr>
        <p:spPr>
          <a:xfrm>
            <a:off x="525379" y="2514600"/>
            <a:ext cx="5843337" cy="954107"/>
          </a:xfrm>
          <a:prstGeom prst="rect">
            <a:avLst/>
          </a:prstGeom>
          <a:noFill/>
        </p:spPr>
        <p:txBody>
          <a:bodyPr wrap="square" rtlCol="0">
            <a:spAutoFit/>
          </a:bodyPr>
          <a:lstStyle/>
          <a:p>
            <a:r>
              <a:rPr lang="en-US" sz="1400" dirty="0">
                <a:latin typeface="Centaur" pitchFamily="18" charset="0"/>
              </a:rPr>
              <a:t>The Transportation Deputy manages travels to multiple jurisdictions throughout the Commonwealth of Virginia to pick up incarcerated inmates and returning them to appear before the appropriate Roanoke County Court.  They may also have to occasionally take an inmate to and from medical appointments.</a:t>
            </a:r>
          </a:p>
        </p:txBody>
      </p:sp>
      <p:graphicFrame>
        <p:nvGraphicFramePr>
          <p:cNvPr id="8" name="Table 7"/>
          <p:cNvGraphicFramePr>
            <a:graphicFrameLocks noGrp="1"/>
          </p:cNvGraphicFramePr>
          <p:nvPr>
            <p:extLst>
              <p:ext uri="{D42A27DB-BD31-4B8C-83A1-F6EECF244321}">
                <p14:modId xmlns:p14="http://schemas.microsoft.com/office/powerpoint/2010/main" val="248601867"/>
              </p:ext>
            </p:extLst>
          </p:nvPr>
        </p:nvGraphicFramePr>
        <p:xfrm>
          <a:off x="691816" y="3599393"/>
          <a:ext cx="5099384" cy="2039406"/>
        </p:xfrm>
        <a:graphic>
          <a:graphicData uri="http://schemas.openxmlformats.org/drawingml/2006/table">
            <a:tbl>
              <a:tblPr firstRow="1" bandRow="1">
                <a:tableStyleId>{5C22544A-7EE6-4342-B048-85BDC9FD1C3A}</a:tableStyleId>
              </a:tblPr>
              <a:tblGrid>
                <a:gridCol w="3286518">
                  <a:extLst>
                    <a:ext uri="{9D8B030D-6E8A-4147-A177-3AD203B41FA5}">
                      <a16:colId xmlns:a16="http://schemas.microsoft.com/office/drawing/2014/main" val="20000"/>
                    </a:ext>
                  </a:extLst>
                </a:gridCol>
                <a:gridCol w="1812866">
                  <a:extLst>
                    <a:ext uri="{9D8B030D-6E8A-4147-A177-3AD203B41FA5}">
                      <a16:colId xmlns:a16="http://schemas.microsoft.com/office/drawing/2014/main" val="20001"/>
                    </a:ext>
                  </a:extLst>
                </a:gridCol>
              </a:tblGrid>
              <a:tr h="538432">
                <a:tc gridSpan="2">
                  <a:txBody>
                    <a:bodyPr/>
                    <a:lstStyle/>
                    <a:p>
                      <a:r>
                        <a:rPr lang="en-US" dirty="0"/>
                        <a:t>2023 Transportation Statistics</a:t>
                      </a:r>
                      <a:endParaRPr lang="en-US" dirty="0">
                        <a:solidFill>
                          <a:schemeClr val="bg1">
                            <a:lumMod val="65000"/>
                            <a:lumOff val="35000"/>
                          </a:schemeClr>
                        </a:solidFill>
                      </a:endParaRPr>
                    </a:p>
                  </a:txBody>
                  <a:tcPr/>
                </a:tc>
                <a:tc hMerge="1">
                  <a:txBody>
                    <a:bodyPr/>
                    <a:lstStyle/>
                    <a:p>
                      <a:endParaRPr lang="en-US" dirty="0"/>
                    </a:p>
                  </a:txBody>
                  <a:tcPr/>
                </a:tc>
                <a:extLst>
                  <a:ext uri="{0D108BD9-81ED-4DB2-BD59-A6C34878D82A}">
                    <a16:rowId xmlns:a16="http://schemas.microsoft.com/office/drawing/2014/main" val="10000"/>
                  </a:ext>
                </a:extLst>
              </a:tr>
              <a:tr h="538432">
                <a:tc>
                  <a:txBody>
                    <a:bodyPr/>
                    <a:lstStyle/>
                    <a:p>
                      <a:r>
                        <a:rPr lang="en-US" dirty="0"/>
                        <a:t>Inmates Transported</a:t>
                      </a:r>
                    </a:p>
                  </a:txBody>
                  <a:tcPr/>
                </a:tc>
                <a:tc>
                  <a:txBody>
                    <a:bodyPr/>
                    <a:lstStyle/>
                    <a:p>
                      <a:pPr algn="r"/>
                      <a:r>
                        <a:rPr lang="en-US" dirty="0"/>
                        <a:t>991</a:t>
                      </a:r>
                    </a:p>
                  </a:txBody>
                  <a:tcPr/>
                </a:tc>
                <a:extLst>
                  <a:ext uri="{0D108BD9-81ED-4DB2-BD59-A6C34878D82A}">
                    <a16:rowId xmlns:a16="http://schemas.microsoft.com/office/drawing/2014/main" val="10001"/>
                  </a:ext>
                </a:extLst>
              </a:tr>
              <a:tr h="481271">
                <a:tc>
                  <a:txBody>
                    <a:bodyPr/>
                    <a:lstStyle/>
                    <a:p>
                      <a:r>
                        <a:rPr lang="en-US" dirty="0"/>
                        <a:t>Transport</a:t>
                      </a:r>
                      <a:r>
                        <a:rPr lang="en-US" baseline="0" dirty="0"/>
                        <a:t> Hours</a:t>
                      </a:r>
                      <a:endParaRPr lang="en-US" dirty="0"/>
                    </a:p>
                  </a:txBody>
                  <a:tcPr/>
                </a:tc>
                <a:tc>
                  <a:txBody>
                    <a:bodyPr/>
                    <a:lstStyle/>
                    <a:p>
                      <a:pPr algn="r"/>
                      <a:r>
                        <a:rPr lang="en-US" dirty="0"/>
                        <a:t>2,269</a:t>
                      </a:r>
                    </a:p>
                  </a:txBody>
                  <a:tcPr/>
                </a:tc>
                <a:extLst>
                  <a:ext uri="{0D108BD9-81ED-4DB2-BD59-A6C34878D82A}">
                    <a16:rowId xmlns:a16="http://schemas.microsoft.com/office/drawing/2014/main" val="10002"/>
                  </a:ext>
                </a:extLst>
              </a:tr>
              <a:tr h="481271">
                <a:tc>
                  <a:txBody>
                    <a:bodyPr/>
                    <a:lstStyle/>
                    <a:p>
                      <a:r>
                        <a:rPr lang="en-US" dirty="0"/>
                        <a:t>Transport Miles</a:t>
                      </a:r>
                    </a:p>
                  </a:txBody>
                  <a:tcPr/>
                </a:tc>
                <a:tc>
                  <a:txBody>
                    <a:bodyPr/>
                    <a:lstStyle/>
                    <a:p>
                      <a:pPr algn="r"/>
                      <a:r>
                        <a:rPr lang="en-US" dirty="0"/>
                        <a:t>87,732</a:t>
                      </a:r>
                    </a:p>
                  </a:txBody>
                  <a:tcPr/>
                </a:tc>
                <a:extLst>
                  <a:ext uri="{0D108BD9-81ED-4DB2-BD59-A6C34878D82A}">
                    <a16:rowId xmlns:a16="http://schemas.microsoft.com/office/drawing/2014/main" val="10003"/>
                  </a:ext>
                </a:extLst>
              </a:tr>
            </a:tbl>
          </a:graphicData>
        </a:graphic>
      </p:graphicFrame>
      <p:pic>
        <p:nvPicPr>
          <p:cNvPr id="9" name="Picture 2" descr="C:\Users\hjones\Desktop\Photos for Annual Report\IMG_76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5791200"/>
            <a:ext cx="4278065" cy="2629494"/>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48000" y="73879"/>
            <a:ext cx="3158099" cy="769441"/>
          </a:xfrm>
          <a:prstGeom prst="rect">
            <a:avLst/>
          </a:prstGeom>
          <a:noFill/>
        </p:spPr>
        <p:txBody>
          <a:bodyPr wrap="square" rtlCol="0">
            <a:spAutoFit/>
          </a:bodyPr>
          <a:lstStyle/>
          <a:p>
            <a:pPr algn="ctr"/>
            <a:endParaRPr lang="en-US" sz="2000" dirty="0">
              <a:solidFill>
                <a:schemeClr val="bg1"/>
              </a:solidFill>
            </a:endParaRPr>
          </a:p>
          <a:p>
            <a:pPr algn="ctr"/>
            <a:r>
              <a:rPr lang="en-US" sz="2400" b="1" dirty="0">
                <a:solidFill>
                  <a:schemeClr val="bg1"/>
                </a:solidFill>
              </a:rPr>
              <a:t>TRANSPORTATION</a:t>
            </a:r>
            <a:r>
              <a:rPr lang="en-US" sz="2000" dirty="0"/>
              <a:t> </a:t>
            </a:r>
          </a:p>
        </p:txBody>
      </p:sp>
      <p:sp>
        <p:nvSpPr>
          <p:cNvPr id="4" name="Slide Number Placeholder 3">
            <a:extLst>
              <a:ext uri="{FF2B5EF4-FFF2-40B4-BE49-F238E27FC236}">
                <a16:creationId xmlns:a16="http://schemas.microsoft.com/office/drawing/2014/main" id="{96B4CCA7-9AC9-56C7-8ADF-D00B28C64F58}"/>
              </a:ext>
            </a:extLst>
          </p:cNvPr>
          <p:cNvSpPr>
            <a:spLocks noGrp="1"/>
          </p:cNvSpPr>
          <p:nvPr>
            <p:ph type="sldNum" sz="quarter" idx="12"/>
          </p:nvPr>
        </p:nvSpPr>
        <p:spPr/>
        <p:txBody>
          <a:bodyPr/>
          <a:lstStyle/>
          <a:p>
            <a:fld id="{49EB70E6-4B9A-4ED8-9B75-228DBFF8C0CA}" type="slidenum">
              <a:rPr lang="en-US" smtClean="0"/>
              <a:t>30</a:t>
            </a:fld>
            <a:endParaRPr lang="en-US" dirty="0"/>
          </a:p>
        </p:txBody>
      </p:sp>
    </p:spTree>
    <p:extLst>
      <p:ext uri="{BB962C8B-B14F-4D97-AF65-F5344CB8AC3E}">
        <p14:creationId xmlns:p14="http://schemas.microsoft.com/office/powerpoint/2010/main" val="800215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897876702"/>
              </p:ext>
            </p:extLst>
          </p:nvPr>
        </p:nvGraphicFramePr>
        <p:xfrm>
          <a:off x="685800" y="5867400"/>
          <a:ext cx="5001126" cy="2590800"/>
        </p:xfrm>
        <a:graphic>
          <a:graphicData uri="http://schemas.openxmlformats.org/drawingml/2006/table">
            <a:tbl>
              <a:tblPr firstRow="1" bandRow="1">
                <a:tableStyleId>{5C22544A-7EE6-4342-B048-85BDC9FD1C3A}</a:tableStyleId>
              </a:tblPr>
              <a:tblGrid>
                <a:gridCol w="3421823">
                  <a:extLst>
                    <a:ext uri="{9D8B030D-6E8A-4147-A177-3AD203B41FA5}">
                      <a16:colId xmlns:a16="http://schemas.microsoft.com/office/drawing/2014/main" val="20000"/>
                    </a:ext>
                  </a:extLst>
                </a:gridCol>
                <a:gridCol w="1579303">
                  <a:extLst>
                    <a:ext uri="{9D8B030D-6E8A-4147-A177-3AD203B41FA5}">
                      <a16:colId xmlns:a16="http://schemas.microsoft.com/office/drawing/2014/main" val="20001"/>
                    </a:ext>
                  </a:extLst>
                </a:gridCol>
              </a:tblGrid>
              <a:tr h="413065">
                <a:tc gridSpan="2">
                  <a:txBody>
                    <a:bodyPr/>
                    <a:lstStyle/>
                    <a:p>
                      <a:r>
                        <a:rPr lang="en-US" dirty="0"/>
                        <a:t>2024 Booking Statistics</a:t>
                      </a:r>
                      <a:endParaRPr lang="en-US" dirty="0">
                        <a:solidFill>
                          <a:schemeClr val="bg1">
                            <a:lumMod val="65000"/>
                            <a:lumOff val="35000"/>
                          </a:schemeClr>
                        </a:solidFill>
                      </a:endParaRPr>
                    </a:p>
                  </a:txBody>
                  <a:tcPr/>
                </a:tc>
                <a:tc hMerge="1">
                  <a:txBody>
                    <a:bodyPr/>
                    <a:lstStyle/>
                    <a:p>
                      <a:endParaRPr lang="en-US" dirty="0"/>
                    </a:p>
                  </a:txBody>
                  <a:tcPr/>
                </a:tc>
                <a:extLst>
                  <a:ext uri="{0D108BD9-81ED-4DB2-BD59-A6C34878D82A}">
                    <a16:rowId xmlns:a16="http://schemas.microsoft.com/office/drawing/2014/main" val="10000"/>
                  </a:ext>
                </a:extLst>
              </a:tr>
              <a:tr h="416026">
                <a:tc>
                  <a:txBody>
                    <a:bodyPr/>
                    <a:lstStyle/>
                    <a:p>
                      <a:r>
                        <a:rPr lang="en-US" dirty="0"/>
                        <a:t>Committals to Jail</a:t>
                      </a:r>
                    </a:p>
                  </a:txBody>
                  <a:tcPr/>
                </a:tc>
                <a:tc>
                  <a:txBody>
                    <a:bodyPr/>
                    <a:lstStyle/>
                    <a:p>
                      <a:pPr algn="r"/>
                      <a:r>
                        <a:rPr lang="en-US" dirty="0"/>
                        <a:t>3,337</a:t>
                      </a:r>
                    </a:p>
                  </a:txBody>
                  <a:tcPr/>
                </a:tc>
                <a:extLst>
                  <a:ext uri="{0D108BD9-81ED-4DB2-BD59-A6C34878D82A}">
                    <a16:rowId xmlns:a16="http://schemas.microsoft.com/office/drawing/2014/main" val="10001"/>
                  </a:ext>
                </a:extLst>
              </a:tr>
              <a:tr h="6310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Releases from Jail</a:t>
                      </a:r>
                    </a:p>
                    <a:p>
                      <a:endParaRPr lang="en-US" dirty="0"/>
                    </a:p>
                  </a:txBody>
                  <a:tcPr/>
                </a:tc>
                <a:tc>
                  <a:txBody>
                    <a:bodyPr/>
                    <a:lstStyle/>
                    <a:p>
                      <a:pPr algn="r"/>
                      <a:r>
                        <a:rPr lang="en-US" dirty="0"/>
                        <a:t>3,428</a:t>
                      </a:r>
                    </a:p>
                  </a:txBody>
                  <a:tcPr/>
                </a:tc>
                <a:extLst>
                  <a:ext uri="{0D108BD9-81ED-4DB2-BD59-A6C34878D82A}">
                    <a16:rowId xmlns:a16="http://schemas.microsoft.com/office/drawing/2014/main" val="10002"/>
                  </a:ext>
                </a:extLst>
              </a:tr>
              <a:tr h="536371">
                <a:tc>
                  <a:txBody>
                    <a:bodyPr/>
                    <a:lstStyle/>
                    <a:p>
                      <a:r>
                        <a:rPr lang="en-US" dirty="0"/>
                        <a:t>Weekender Committals</a:t>
                      </a:r>
                    </a:p>
                  </a:txBody>
                  <a:tcPr/>
                </a:tc>
                <a:tc>
                  <a:txBody>
                    <a:bodyPr/>
                    <a:lstStyle/>
                    <a:p>
                      <a:pPr algn="r"/>
                      <a:r>
                        <a:rPr lang="en-US" dirty="0"/>
                        <a:t>305</a:t>
                      </a:r>
                    </a:p>
                  </a:txBody>
                  <a:tcPr/>
                </a:tc>
                <a:extLst>
                  <a:ext uri="{0D108BD9-81ED-4DB2-BD59-A6C34878D82A}">
                    <a16:rowId xmlns:a16="http://schemas.microsoft.com/office/drawing/2014/main" val="10003"/>
                  </a:ext>
                </a:extLst>
              </a:tr>
              <a:tr h="594323">
                <a:tc>
                  <a:txBody>
                    <a:bodyPr/>
                    <a:lstStyle/>
                    <a:p>
                      <a:r>
                        <a:rPr lang="en-US" dirty="0"/>
                        <a:t>Inmates</a:t>
                      </a:r>
                      <a:r>
                        <a:rPr lang="en-US" baseline="0" dirty="0"/>
                        <a:t> Transferred to WVRJ</a:t>
                      </a:r>
                      <a:endParaRPr lang="en-US" dirty="0"/>
                    </a:p>
                  </a:txBody>
                  <a:tcPr/>
                </a:tc>
                <a:tc>
                  <a:txBody>
                    <a:bodyPr/>
                    <a:lstStyle/>
                    <a:p>
                      <a:pPr algn="r"/>
                      <a:r>
                        <a:rPr lang="en-US" dirty="0"/>
                        <a:t>934</a:t>
                      </a:r>
                    </a:p>
                  </a:txBody>
                  <a:tcPr/>
                </a:tc>
                <a:extLst>
                  <a:ext uri="{0D108BD9-81ED-4DB2-BD59-A6C34878D82A}">
                    <a16:rowId xmlns:a16="http://schemas.microsoft.com/office/drawing/2014/main" val="10004"/>
                  </a:ext>
                </a:extLst>
              </a:tr>
            </a:tbl>
          </a:graphicData>
        </a:graphic>
      </p:graphicFrame>
      <p:sp>
        <p:nvSpPr>
          <p:cNvPr id="2" name="TextBox 1"/>
          <p:cNvSpPr txBox="1"/>
          <p:nvPr/>
        </p:nvSpPr>
        <p:spPr>
          <a:xfrm>
            <a:off x="3810000" y="228600"/>
            <a:ext cx="2556711" cy="461665"/>
          </a:xfrm>
          <a:prstGeom prst="rect">
            <a:avLst/>
          </a:prstGeom>
          <a:noFill/>
        </p:spPr>
        <p:txBody>
          <a:bodyPr wrap="square" rtlCol="0">
            <a:spAutoFit/>
          </a:bodyPr>
          <a:lstStyle/>
          <a:p>
            <a:r>
              <a:rPr lang="en-US" sz="2400" b="1" dirty="0">
                <a:solidFill>
                  <a:schemeClr val="bg1"/>
                </a:solidFill>
              </a:rPr>
              <a:t>CORRECTIONS</a:t>
            </a:r>
          </a:p>
        </p:txBody>
      </p:sp>
      <p:pic>
        <p:nvPicPr>
          <p:cNvPr id="6" name="Picture 5">
            <a:extLst>
              <a:ext uri="{FF2B5EF4-FFF2-40B4-BE49-F238E27FC236}">
                <a16:creationId xmlns:a16="http://schemas.microsoft.com/office/drawing/2014/main" id="{38AE2F11-62C8-42CA-A407-F867ECCE3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219200"/>
            <a:ext cx="2419214" cy="2057400"/>
          </a:xfrm>
          <a:prstGeom prst="rect">
            <a:avLst/>
          </a:prstGeom>
        </p:spPr>
      </p:pic>
      <p:sp>
        <p:nvSpPr>
          <p:cNvPr id="9" name="TextBox 8">
            <a:extLst>
              <a:ext uri="{FF2B5EF4-FFF2-40B4-BE49-F238E27FC236}">
                <a16:creationId xmlns:a16="http://schemas.microsoft.com/office/drawing/2014/main" id="{3FDE1164-CCA3-42C2-A2ED-12021DC14D3B}"/>
              </a:ext>
            </a:extLst>
          </p:cNvPr>
          <p:cNvSpPr txBox="1"/>
          <p:nvPr/>
        </p:nvSpPr>
        <p:spPr>
          <a:xfrm>
            <a:off x="3200400" y="1066800"/>
            <a:ext cx="3166311" cy="2554545"/>
          </a:xfrm>
          <a:prstGeom prst="rect">
            <a:avLst/>
          </a:prstGeom>
          <a:noFill/>
        </p:spPr>
        <p:txBody>
          <a:bodyPr wrap="square" rtlCol="0">
            <a:spAutoFit/>
          </a:bodyPr>
          <a:lstStyle/>
          <a:p>
            <a:r>
              <a:rPr lang="en-US" sz="1600" dirty="0">
                <a:latin typeface="Centaur" pitchFamily="18" charset="0"/>
              </a:rPr>
              <a:t>The Roanoke County Sheriff’s Office is proud of our jail and the staff who operate it.  It is our philosophy to provide temporary supervised housing for persons entrusted to the Sheriff’s Office’s care, to meet their basic human needs, and also provide programs that will assist those persons in becoming a productive part of society upon release from our jail. </a:t>
            </a:r>
          </a:p>
        </p:txBody>
      </p:sp>
      <p:sp>
        <p:nvSpPr>
          <p:cNvPr id="10" name="Rectangle 9">
            <a:extLst>
              <a:ext uri="{FF2B5EF4-FFF2-40B4-BE49-F238E27FC236}">
                <a16:creationId xmlns:a16="http://schemas.microsoft.com/office/drawing/2014/main" id="{4D5953B0-82C2-443E-A221-784A61D6F555}"/>
              </a:ext>
            </a:extLst>
          </p:cNvPr>
          <p:cNvSpPr/>
          <p:nvPr/>
        </p:nvSpPr>
        <p:spPr>
          <a:xfrm>
            <a:off x="423111" y="3505200"/>
            <a:ext cx="5943600" cy="2308324"/>
          </a:xfrm>
          <a:prstGeom prst="rect">
            <a:avLst/>
          </a:prstGeom>
        </p:spPr>
        <p:txBody>
          <a:bodyPr wrap="square">
            <a:spAutoFit/>
          </a:bodyPr>
          <a:lstStyle/>
          <a:p>
            <a:pPr marL="114300"/>
            <a:r>
              <a:rPr lang="en-US" sz="1600" dirty="0">
                <a:latin typeface="Centaur" pitchFamily="18" charset="0"/>
              </a:rPr>
              <a:t>The Roanoke County Sheriff’s Office jail staff work </a:t>
            </a:r>
            <a:r>
              <a:rPr lang="en-US" sz="1600" dirty="0">
                <a:latin typeface="Times New Roman" pitchFamily="18" charset="0"/>
                <a:cs typeface="Times New Roman" pitchFamily="18" charset="0"/>
              </a:rPr>
              <a:t>12</a:t>
            </a:r>
            <a:r>
              <a:rPr lang="en-US" sz="1600" dirty="0">
                <a:latin typeface="Centaur" pitchFamily="18" charset="0"/>
              </a:rPr>
              <a:t> hour shifts.  There are two daylight shifts who work 6:30 A.M. - 6:30 P.M., and two night shifts who work 6:30 P.M. -6:30 A.M..  Each shift is responsible for the supervision and direction of inmates. The shifts are also responsible for maintaining the security and safe operation of the jail, </a:t>
            </a:r>
            <a:r>
              <a:rPr lang="en-US" sz="1600" dirty="0">
                <a:latin typeface="Times New Roman" pitchFamily="18" charset="0"/>
                <a:cs typeface="Times New Roman" pitchFamily="18" charset="0"/>
              </a:rPr>
              <a:t>24</a:t>
            </a:r>
            <a:r>
              <a:rPr lang="en-US" sz="1600" dirty="0">
                <a:latin typeface="Centaur" pitchFamily="18" charset="0"/>
              </a:rPr>
              <a:t> hours a day, </a:t>
            </a:r>
            <a:r>
              <a:rPr lang="en-US" sz="1600" dirty="0">
                <a:latin typeface="Times New Roman" pitchFamily="18" charset="0"/>
                <a:cs typeface="Times New Roman" pitchFamily="18" charset="0"/>
              </a:rPr>
              <a:t>365</a:t>
            </a:r>
            <a:r>
              <a:rPr lang="en-US" sz="1600" dirty="0">
                <a:latin typeface="Centaur" pitchFamily="18" charset="0"/>
              </a:rPr>
              <a:t> days a year.  Each shift consists of a Lieutenant, </a:t>
            </a:r>
            <a:r>
              <a:rPr lang="en-US" sz="1600" dirty="0">
                <a:latin typeface="Times New Roman" pitchFamily="18" charset="0"/>
                <a:cs typeface="Times New Roman" pitchFamily="18" charset="0"/>
              </a:rPr>
              <a:t>a</a:t>
            </a:r>
            <a:r>
              <a:rPr lang="en-US" sz="1600" dirty="0">
                <a:latin typeface="Centaur" pitchFamily="18" charset="0"/>
              </a:rPr>
              <a:t> Sergeant, and </a:t>
            </a:r>
            <a:r>
              <a:rPr lang="en-US" sz="1600" dirty="0">
                <a:latin typeface="Times New Roman" pitchFamily="18" charset="0"/>
                <a:cs typeface="Times New Roman" pitchFamily="18" charset="0"/>
              </a:rPr>
              <a:t>9 to 11 </a:t>
            </a:r>
            <a:r>
              <a:rPr lang="en-US" sz="1600" dirty="0">
                <a:latin typeface="Centaur" pitchFamily="18" charset="0"/>
              </a:rPr>
              <a:t>Deputies.  The lieutenants and sergeants are responsible for supervising, providing support, and direction to the deputies to carry out the daily operations of the jail.</a:t>
            </a:r>
          </a:p>
        </p:txBody>
      </p:sp>
      <p:sp>
        <p:nvSpPr>
          <p:cNvPr id="4" name="Slide Number Placeholder 3">
            <a:extLst>
              <a:ext uri="{FF2B5EF4-FFF2-40B4-BE49-F238E27FC236}">
                <a16:creationId xmlns:a16="http://schemas.microsoft.com/office/drawing/2014/main" id="{E713ED98-BCF6-3369-BE05-F8173FF9A8BE}"/>
              </a:ext>
            </a:extLst>
          </p:cNvPr>
          <p:cNvSpPr>
            <a:spLocks noGrp="1"/>
          </p:cNvSpPr>
          <p:nvPr>
            <p:ph type="sldNum" sz="quarter" idx="12"/>
          </p:nvPr>
        </p:nvSpPr>
        <p:spPr/>
        <p:txBody>
          <a:bodyPr/>
          <a:lstStyle/>
          <a:p>
            <a:fld id="{49EB70E6-4B9A-4ED8-9B75-228DBFF8C0CA}" type="slidenum">
              <a:rPr lang="en-US" smtClean="0"/>
              <a:t>31</a:t>
            </a:fld>
            <a:endParaRPr lang="en-US" dirty="0"/>
          </a:p>
        </p:txBody>
      </p:sp>
    </p:spTree>
    <p:extLst>
      <p:ext uri="{BB962C8B-B14F-4D97-AF65-F5344CB8AC3E}">
        <p14:creationId xmlns:p14="http://schemas.microsoft.com/office/powerpoint/2010/main" val="726435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81106" y="3392603"/>
            <a:ext cx="6019800" cy="1905000"/>
          </a:xfrm>
        </p:spPr>
        <p:txBody>
          <a:bodyPr>
            <a:normAutofit fontScale="85000" lnSpcReduction="20000"/>
          </a:bodyPr>
          <a:lstStyle/>
          <a:p>
            <a:pPr marL="114300" indent="0" algn="just">
              <a:buNone/>
            </a:pPr>
            <a:r>
              <a:rPr lang="en-US" dirty="0">
                <a:solidFill>
                  <a:schemeClr val="tx1"/>
                </a:solidFill>
                <a:latin typeface="Centaur" pitchFamily="18" charset="0"/>
              </a:rPr>
              <a:t>Food service is provided by a contracted food service vendor.  Inmate trusties are assigned to the kitchen to help prepare food and perform clean-up duties.  The jail is required to provide three meals a day to the inmates.  These meals must be well-balanced with sufficient calories as recommended by the American Medical Association and as approved by a certified dietician as required by state law.  Inmates assigned to strenuous work programs or who are classified as trusties are afforded additional nutrition.  The cost to feed an inmate per day is $8.07. The expense to feed an inmate for an entire day is less than the cost for a citizen to purchase a single meal at a fast food restaurant.</a:t>
            </a:r>
          </a:p>
          <a:p>
            <a:pPr marL="114300" indent="0">
              <a:buNone/>
            </a:pPr>
            <a:endParaRPr lang="en-US" dirty="0"/>
          </a:p>
        </p:txBody>
      </p:sp>
      <p:sp>
        <p:nvSpPr>
          <p:cNvPr id="4" name="Content Placeholder 3"/>
          <p:cNvSpPr>
            <a:spLocks noGrp="1"/>
          </p:cNvSpPr>
          <p:nvPr>
            <p:ph sz="quarter" idx="14"/>
          </p:nvPr>
        </p:nvSpPr>
        <p:spPr>
          <a:xfrm>
            <a:off x="533399" y="6702666"/>
            <a:ext cx="5616825" cy="1567785"/>
          </a:xfrm>
        </p:spPr>
        <p:txBody>
          <a:bodyPr>
            <a:normAutofit fontScale="77500" lnSpcReduction="20000"/>
          </a:bodyPr>
          <a:lstStyle/>
          <a:p>
            <a:pPr marL="114300" indent="0">
              <a:buNone/>
            </a:pPr>
            <a:endParaRPr lang="en-US" dirty="0">
              <a:latin typeface="Centaur" pitchFamily="18" charset="0"/>
            </a:endParaRPr>
          </a:p>
          <a:p>
            <a:pPr marL="114300" indent="0">
              <a:buNone/>
            </a:pPr>
            <a:endParaRPr lang="en-US" dirty="0">
              <a:latin typeface="Centaur" pitchFamily="18" charset="0"/>
            </a:endParaRPr>
          </a:p>
          <a:p>
            <a:pPr marL="114300" indent="0" algn="just">
              <a:buNone/>
            </a:pPr>
            <a:r>
              <a:rPr lang="en-US" dirty="0">
                <a:solidFill>
                  <a:schemeClr val="tx1"/>
                </a:solidFill>
                <a:latin typeface="Centaur" pitchFamily="18" charset="0"/>
              </a:rPr>
              <a:t>The laundry is staffed by inmate labor under the supervision of jail staff.  Laundry trusties are responsible for ensuring all inmate laundry/bedding and other personal clothing items are received, properly cleaned, and returned to the inmates on a regular basis.  Laundry trusties are also responsible for the cleanliness and general upkeep of the laundry area. </a:t>
            </a:r>
          </a:p>
        </p:txBody>
      </p:sp>
      <p:sp>
        <p:nvSpPr>
          <p:cNvPr id="10" name="TextBox 9"/>
          <p:cNvSpPr txBox="1"/>
          <p:nvPr/>
        </p:nvSpPr>
        <p:spPr>
          <a:xfrm>
            <a:off x="3429000" y="171079"/>
            <a:ext cx="3254625" cy="830997"/>
          </a:xfrm>
          <a:prstGeom prst="rect">
            <a:avLst/>
          </a:prstGeom>
          <a:noFill/>
        </p:spPr>
        <p:txBody>
          <a:bodyPr wrap="square" rtlCol="0">
            <a:spAutoFit/>
          </a:bodyPr>
          <a:lstStyle/>
          <a:p>
            <a:pPr algn="ctr"/>
            <a:r>
              <a:rPr lang="en-US" sz="2400" b="1" dirty="0">
                <a:solidFill>
                  <a:schemeClr val="bg1"/>
                </a:solidFill>
              </a:rPr>
              <a:t>KITCHEN &amp; LAUNDRY TRUSTYS </a:t>
            </a:r>
          </a:p>
        </p:txBody>
      </p:sp>
      <p:pic>
        <p:nvPicPr>
          <p:cNvPr id="2053" name="Picture 5" descr="C:\Users\hjones\Desktop\Photos for Annual Report\Jail\Resized_20200305_1115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0514" y="5173811"/>
            <a:ext cx="2631596" cy="1825423"/>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AAC0F94-F93A-45E9-A61E-1A2B58835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05" y="1002076"/>
            <a:ext cx="5666026" cy="2320745"/>
          </a:xfrm>
          <a:prstGeom prst="rect">
            <a:avLst/>
          </a:prstGeom>
        </p:spPr>
      </p:pic>
      <p:pic>
        <p:nvPicPr>
          <p:cNvPr id="8" name="Picture 7">
            <a:extLst>
              <a:ext uri="{FF2B5EF4-FFF2-40B4-BE49-F238E27FC236}">
                <a16:creationId xmlns:a16="http://schemas.microsoft.com/office/drawing/2014/main" id="{BB5265FE-70BC-4AFD-8837-87CE3860F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12083" y="4810488"/>
            <a:ext cx="1825423" cy="2634035"/>
          </a:xfrm>
          <a:prstGeom prst="rect">
            <a:avLst/>
          </a:prstGeom>
        </p:spPr>
      </p:pic>
      <p:sp>
        <p:nvSpPr>
          <p:cNvPr id="5" name="Slide Number Placeholder 4">
            <a:extLst>
              <a:ext uri="{FF2B5EF4-FFF2-40B4-BE49-F238E27FC236}">
                <a16:creationId xmlns:a16="http://schemas.microsoft.com/office/drawing/2014/main" id="{97767FFC-5DFC-A6D8-BFB9-5EED9BA11CF8}"/>
              </a:ext>
            </a:extLst>
          </p:cNvPr>
          <p:cNvSpPr>
            <a:spLocks noGrp="1"/>
          </p:cNvSpPr>
          <p:nvPr>
            <p:ph type="sldNum" sz="quarter" idx="12"/>
          </p:nvPr>
        </p:nvSpPr>
        <p:spPr/>
        <p:txBody>
          <a:bodyPr/>
          <a:lstStyle/>
          <a:p>
            <a:fld id="{49EB70E6-4B9A-4ED8-9B75-228DBFF8C0CA}" type="slidenum">
              <a:rPr lang="en-US" smtClean="0"/>
              <a:t>32</a:t>
            </a:fld>
            <a:endParaRPr lang="en-US" dirty="0"/>
          </a:p>
        </p:txBody>
      </p:sp>
    </p:spTree>
    <p:extLst>
      <p:ext uri="{BB962C8B-B14F-4D97-AF65-F5344CB8AC3E}">
        <p14:creationId xmlns:p14="http://schemas.microsoft.com/office/powerpoint/2010/main" val="2158813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97305" y="506630"/>
            <a:ext cx="2667000" cy="3754582"/>
          </a:xfrm>
        </p:spPr>
        <p:txBody>
          <a:bodyPr>
            <a:normAutofit fontScale="77500" lnSpcReduction="20000"/>
          </a:bodyPr>
          <a:lstStyle/>
          <a:p>
            <a:pPr marL="114300" indent="0">
              <a:buNone/>
            </a:pPr>
            <a:r>
              <a:rPr lang="en-US" dirty="0">
                <a:solidFill>
                  <a:schemeClr val="tx1"/>
                </a:solidFill>
                <a:latin typeface="Centaur" pitchFamily="18" charset="0"/>
              </a:rPr>
              <a:t>During </a:t>
            </a:r>
            <a:r>
              <a:rPr lang="en-US" dirty="0">
                <a:latin typeface="Times New Roman" pitchFamily="18" charset="0"/>
                <a:cs typeface="Times New Roman" pitchFamily="18" charset="0"/>
              </a:rPr>
              <a:t>2024</a:t>
            </a:r>
            <a:r>
              <a:rPr lang="en-US" dirty="0">
                <a:solidFill>
                  <a:schemeClr val="tx1"/>
                </a:solidFill>
                <a:latin typeface="Times New Roman" pitchFamily="18" charset="0"/>
                <a:cs typeface="Times New Roman" pitchFamily="18" charset="0"/>
              </a:rPr>
              <a:t>, over  3,539 </a:t>
            </a:r>
            <a:r>
              <a:rPr lang="en-US" dirty="0">
                <a:solidFill>
                  <a:schemeClr val="tx1"/>
                </a:solidFill>
                <a:latin typeface="Centaur" pitchFamily="18" charset="0"/>
              </a:rPr>
              <a:t>paperback books were available for inmate use.  Various educational textbooks and materials are donated by the Roanoke County Schools, the Roanoke County and Salem Public Libraries, Paperback Exchange, and various church groups.  Upon request, legal reference materials are made available to all inmates.  Numerous counseling and religious services are provided within the jail for any inmate who wish to participate. Inmates who qualify, are encouraged to participate in educational classes and may receive their GED level of education while incarcerated.  </a:t>
            </a:r>
          </a:p>
        </p:txBody>
      </p:sp>
      <p:graphicFrame>
        <p:nvGraphicFramePr>
          <p:cNvPr id="5" name="Content Placeholder 4"/>
          <p:cNvGraphicFramePr>
            <a:graphicFrameLocks noGrp="1"/>
          </p:cNvGraphicFramePr>
          <p:nvPr>
            <p:ph sz="quarter" idx="14"/>
            <p:extLst>
              <p:ext uri="{D42A27DB-BD31-4B8C-83A1-F6EECF244321}">
                <p14:modId xmlns:p14="http://schemas.microsoft.com/office/powerpoint/2010/main" val="4266517651"/>
              </p:ext>
            </p:extLst>
          </p:nvPr>
        </p:nvGraphicFramePr>
        <p:xfrm>
          <a:off x="533400" y="6019800"/>
          <a:ext cx="2743200" cy="2555898"/>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tblGrid>
              <a:tr h="578016">
                <a:tc gridSpan="2">
                  <a:txBody>
                    <a:bodyPr/>
                    <a:lstStyle/>
                    <a:p>
                      <a:r>
                        <a:rPr lang="en-US" sz="1500" dirty="0"/>
                        <a:t>2023 Volunteer &amp; Program Statistics</a:t>
                      </a:r>
                      <a:endParaRPr lang="en-US" sz="1500" dirty="0">
                        <a:solidFill>
                          <a:schemeClr val="bg1">
                            <a:lumMod val="65000"/>
                            <a:lumOff val="35000"/>
                          </a:schemeClr>
                        </a:solidFill>
                      </a:endParaRPr>
                    </a:p>
                  </a:txBody>
                  <a:tcPr/>
                </a:tc>
                <a:tc hMerge="1">
                  <a:txBody>
                    <a:bodyPr/>
                    <a:lstStyle/>
                    <a:p>
                      <a:endParaRPr lang="en-US" dirty="0"/>
                    </a:p>
                  </a:txBody>
                  <a:tcPr/>
                </a:tc>
                <a:extLst>
                  <a:ext uri="{0D108BD9-81ED-4DB2-BD59-A6C34878D82A}">
                    <a16:rowId xmlns:a16="http://schemas.microsoft.com/office/drawing/2014/main" val="10000"/>
                  </a:ext>
                </a:extLst>
              </a:tr>
              <a:tr h="320145">
                <a:tc>
                  <a:txBody>
                    <a:bodyPr/>
                    <a:lstStyle/>
                    <a:p>
                      <a:r>
                        <a:rPr lang="en-US" sz="1500" dirty="0"/>
                        <a:t>#</a:t>
                      </a:r>
                      <a:r>
                        <a:rPr lang="en-US" sz="1500" baseline="0" dirty="0"/>
                        <a:t> of Volunteers</a:t>
                      </a:r>
                      <a:endParaRPr lang="en-US" sz="1500" dirty="0"/>
                    </a:p>
                  </a:txBody>
                  <a:tcPr/>
                </a:tc>
                <a:tc>
                  <a:txBody>
                    <a:bodyPr/>
                    <a:lstStyle/>
                    <a:p>
                      <a:pPr algn="r"/>
                      <a:r>
                        <a:rPr lang="en-US" sz="1500" dirty="0">
                          <a:solidFill>
                            <a:schemeClr val="bg1"/>
                          </a:solidFill>
                        </a:rPr>
                        <a:t>38</a:t>
                      </a:r>
                    </a:p>
                  </a:txBody>
                  <a:tcPr/>
                </a:tc>
                <a:extLst>
                  <a:ext uri="{0D108BD9-81ED-4DB2-BD59-A6C34878D82A}">
                    <a16:rowId xmlns:a16="http://schemas.microsoft.com/office/drawing/2014/main" val="10001"/>
                  </a:ext>
                </a:extLst>
              </a:tr>
              <a:tr h="552579">
                <a:tc>
                  <a:txBody>
                    <a:bodyPr/>
                    <a:lstStyle/>
                    <a:p>
                      <a:r>
                        <a:rPr lang="en-US" sz="1500" dirty="0"/>
                        <a:t>Hours of Volunteer Services</a:t>
                      </a:r>
                      <a:r>
                        <a:rPr lang="en-US" sz="1500" baseline="0" dirty="0"/>
                        <a:t> Provided</a:t>
                      </a:r>
                      <a:endParaRPr lang="en-US" sz="1500" dirty="0"/>
                    </a:p>
                  </a:txBody>
                  <a:tcPr/>
                </a:tc>
                <a:tc>
                  <a:txBody>
                    <a:bodyPr/>
                    <a:lstStyle/>
                    <a:p>
                      <a:pPr algn="r"/>
                      <a:r>
                        <a:rPr lang="en-US" sz="1500" dirty="0">
                          <a:solidFill>
                            <a:schemeClr val="bg1"/>
                          </a:solidFill>
                        </a:rPr>
                        <a:t>259</a:t>
                      </a:r>
                    </a:p>
                  </a:txBody>
                  <a:tcPr/>
                </a:tc>
                <a:extLst>
                  <a:ext uri="{0D108BD9-81ED-4DB2-BD59-A6C34878D82A}">
                    <a16:rowId xmlns:a16="http://schemas.microsoft.com/office/drawing/2014/main" val="10002"/>
                  </a:ext>
                </a:extLst>
              </a:tr>
              <a:tr h="552579">
                <a:tc>
                  <a:txBody>
                    <a:bodyPr/>
                    <a:lstStyle/>
                    <a:p>
                      <a:r>
                        <a:rPr lang="en-US" sz="1500" dirty="0"/>
                        <a:t>Inmates</a:t>
                      </a:r>
                      <a:r>
                        <a:rPr lang="en-US" sz="1500" baseline="0" dirty="0"/>
                        <a:t> Attending Religious Activities</a:t>
                      </a:r>
                      <a:endParaRPr lang="en-US" sz="1500" dirty="0"/>
                    </a:p>
                  </a:txBody>
                  <a:tcPr/>
                </a:tc>
                <a:tc>
                  <a:txBody>
                    <a:bodyPr/>
                    <a:lstStyle/>
                    <a:p>
                      <a:pPr algn="r"/>
                      <a:r>
                        <a:rPr lang="en-US" sz="1500" dirty="0">
                          <a:solidFill>
                            <a:schemeClr val="bg1"/>
                          </a:solidFill>
                        </a:rPr>
                        <a:t>275</a:t>
                      </a:r>
                    </a:p>
                  </a:txBody>
                  <a:tcPr/>
                </a:tc>
                <a:extLst>
                  <a:ext uri="{0D108BD9-81ED-4DB2-BD59-A6C34878D82A}">
                    <a16:rowId xmlns:a16="http://schemas.microsoft.com/office/drawing/2014/main" val="10003"/>
                  </a:ext>
                </a:extLst>
              </a:tr>
              <a:tr h="552579">
                <a:tc>
                  <a:txBody>
                    <a:bodyPr/>
                    <a:lstStyle/>
                    <a:p>
                      <a:r>
                        <a:rPr lang="en-US" sz="1500" dirty="0"/>
                        <a:t>Inmates Attending</a:t>
                      </a:r>
                      <a:r>
                        <a:rPr lang="en-US" sz="1500" baseline="0" dirty="0"/>
                        <a:t> Self-Help Programs</a:t>
                      </a:r>
                      <a:endParaRPr lang="en-US" sz="1500" dirty="0"/>
                    </a:p>
                  </a:txBody>
                  <a:tcPr/>
                </a:tc>
                <a:tc>
                  <a:txBody>
                    <a:bodyPr/>
                    <a:lstStyle/>
                    <a:p>
                      <a:pPr algn="r"/>
                      <a:r>
                        <a:rPr lang="en-US" sz="1500" dirty="0">
                          <a:solidFill>
                            <a:schemeClr val="bg1"/>
                          </a:solidFill>
                        </a:rPr>
                        <a:t>774</a:t>
                      </a:r>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3517231" y="914400"/>
            <a:ext cx="2895600" cy="7863691"/>
          </a:xfrm>
          <a:prstGeom prst="rect">
            <a:avLst/>
          </a:prstGeom>
          <a:noFill/>
        </p:spPr>
        <p:txBody>
          <a:bodyPr wrap="square" rtlCol="0">
            <a:spAutoFit/>
          </a:bodyPr>
          <a:lstStyle/>
          <a:p>
            <a:pPr algn="ctr"/>
            <a:r>
              <a:rPr lang="en-US" sz="1400" b="1" dirty="0">
                <a:latin typeface="Centaur" pitchFamily="18" charset="0"/>
              </a:rPr>
              <a:t>AVAILABLE PROGRAMS</a:t>
            </a:r>
          </a:p>
          <a:p>
            <a:endParaRPr lang="en-US" sz="1400" dirty="0">
              <a:latin typeface="Centaur" pitchFamily="18" charset="0"/>
            </a:endParaRPr>
          </a:p>
          <a:p>
            <a:r>
              <a:rPr lang="en-US" sz="1200" dirty="0">
                <a:latin typeface="Centaur" pitchFamily="18" charset="0"/>
              </a:rPr>
              <a:t>SUBSTANCE ABUSE PROGRAMS:</a:t>
            </a:r>
          </a:p>
          <a:p>
            <a:pPr marL="171450" indent="-171450">
              <a:buFont typeface="Arial" panose="020B0604020202020204" pitchFamily="34" charset="0"/>
              <a:buChar char="•"/>
            </a:pPr>
            <a:r>
              <a:rPr lang="en-US" sz="1200" dirty="0">
                <a:latin typeface="Centaur" pitchFamily="18" charset="0"/>
              </a:rPr>
              <a:t>Alcoholics Anonymous</a:t>
            </a:r>
          </a:p>
          <a:p>
            <a:pPr marL="171450" indent="-171450">
              <a:buFont typeface="Arial" panose="020B0604020202020204" pitchFamily="34" charset="0"/>
              <a:buChar char="•"/>
            </a:pPr>
            <a:r>
              <a:rPr lang="en-US" sz="1200" dirty="0">
                <a:latin typeface="Centaur" pitchFamily="18" charset="0"/>
              </a:rPr>
              <a:t>Substance abuse program (ALPHA)</a:t>
            </a:r>
          </a:p>
          <a:p>
            <a:pPr marL="171450" indent="-171450">
              <a:buFont typeface="Arial" panose="020B0604020202020204" pitchFamily="34" charset="0"/>
              <a:buChar char="•"/>
            </a:pPr>
            <a:endParaRPr lang="en-US" sz="1200" dirty="0">
              <a:latin typeface="Centaur" pitchFamily="18" charset="0"/>
            </a:endParaRPr>
          </a:p>
          <a:p>
            <a:r>
              <a:rPr lang="en-US" sz="1200" dirty="0">
                <a:latin typeface="Centaur" pitchFamily="18" charset="0"/>
              </a:rPr>
              <a:t>ALTERNATIVE INCARCERATION:</a:t>
            </a:r>
          </a:p>
          <a:p>
            <a:pPr marL="171450" indent="-171450">
              <a:buFont typeface="Arial" panose="020B0604020202020204" pitchFamily="34" charset="0"/>
              <a:buChar char="•"/>
            </a:pPr>
            <a:r>
              <a:rPr lang="en-US" sz="1200" dirty="0">
                <a:latin typeface="Centaur" pitchFamily="18" charset="0"/>
              </a:rPr>
              <a:t>Home electronic monitoring is available, when mandated by court order and contingent upon available space and resources. </a:t>
            </a:r>
          </a:p>
          <a:p>
            <a:pPr marL="171450" indent="-171450">
              <a:buFont typeface="Arial" panose="020B0604020202020204" pitchFamily="34" charset="0"/>
              <a:buChar char="•"/>
            </a:pPr>
            <a:endParaRPr lang="en-US" sz="1200" dirty="0">
              <a:latin typeface="Centaur" pitchFamily="18" charset="0"/>
            </a:endParaRPr>
          </a:p>
          <a:p>
            <a:r>
              <a:rPr lang="en-US" sz="1200" dirty="0">
                <a:latin typeface="Centaur" pitchFamily="18" charset="0"/>
              </a:rPr>
              <a:t>LEGAL ASSISTANCE:</a:t>
            </a:r>
          </a:p>
          <a:p>
            <a:pPr marL="171450" indent="-171450">
              <a:buFont typeface="Arial" panose="020B0604020202020204" pitchFamily="34" charset="0"/>
              <a:buChar char="•"/>
            </a:pPr>
            <a:r>
              <a:rPr lang="en-US" sz="1200" dirty="0">
                <a:latin typeface="Centaur" pitchFamily="18" charset="0"/>
              </a:rPr>
              <a:t>Legal Aid Society of Roanoke Valley</a:t>
            </a:r>
          </a:p>
          <a:p>
            <a:endParaRPr lang="en-US" sz="1200" dirty="0">
              <a:latin typeface="Centaur" pitchFamily="18" charset="0"/>
            </a:endParaRPr>
          </a:p>
          <a:p>
            <a:r>
              <a:rPr lang="en-US" sz="1200" dirty="0">
                <a:latin typeface="Centaur" pitchFamily="18" charset="0"/>
              </a:rPr>
              <a:t>COUNSELING PROGRAMS:</a:t>
            </a:r>
          </a:p>
          <a:p>
            <a:pPr marL="285750" indent="-285750">
              <a:buFont typeface="Arial" panose="020B0604020202020204" pitchFamily="34" charset="0"/>
              <a:buChar char="•"/>
            </a:pPr>
            <a:r>
              <a:rPr lang="en-US" sz="1200" dirty="0">
                <a:latin typeface="Centaur" pitchFamily="18" charset="0"/>
              </a:rPr>
              <a:t>Spiritual—individual counseling with Chaplains</a:t>
            </a:r>
          </a:p>
          <a:p>
            <a:pPr marL="285750" indent="-285750">
              <a:buFont typeface="Arial" panose="020B0604020202020204" pitchFamily="34" charset="0"/>
              <a:buChar char="•"/>
            </a:pPr>
            <a:r>
              <a:rPr lang="en-US" sz="1200" dirty="0">
                <a:latin typeface="Centaur" pitchFamily="18" charset="0"/>
              </a:rPr>
              <a:t>Self awareness classes are offered through TAP</a:t>
            </a:r>
          </a:p>
          <a:p>
            <a:pPr marL="285750" indent="-285750">
              <a:buFont typeface="Arial" panose="020B0604020202020204" pitchFamily="34" charset="0"/>
              <a:buChar char="•"/>
            </a:pPr>
            <a:r>
              <a:rPr lang="en-US" sz="1200" dirty="0">
                <a:latin typeface="Centaur" pitchFamily="18" charset="0"/>
              </a:rPr>
              <a:t>Mental health counseling</a:t>
            </a:r>
          </a:p>
          <a:p>
            <a:pPr marL="285750" indent="-285750">
              <a:buFont typeface="Arial" panose="020B0604020202020204" pitchFamily="34" charset="0"/>
              <a:buChar char="•"/>
            </a:pPr>
            <a:r>
              <a:rPr lang="en-US" sz="1200" dirty="0">
                <a:latin typeface="Centaur" pitchFamily="18" charset="0"/>
              </a:rPr>
              <a:t>Parenting classes</a:t>
            </a:r>
          </a:p>
          <a:p>
            <a:endParaRPr lang="en-US" sz="1200" dirty="0">
              <a:latin typeface="Centaur" pitchFamily="18" charset="0"/>
            </a:endParaRPr>
          </a:p>
          <a:p>
            <a:r>
              <a:rPr lang="en-US" sz="1200" dirty="0">
                <a:latin typeface="Centaur" pitchFamily="18" charset="0"/>
              </a:rPr>
              <a:t>EDUCATIONAL PROGRAMS:</a:t>
            </a:r>
          </a:p>
          <a:p>
            <a:pPr marL="285750" indent="-285750">
              <a:buFont typeface="Arial" panose="020B0604020202020204" pitchFamily="34" charset="0"/>
              <a:buChar char="•"/>
            </a:pPr>
            <a:r>
              <a:rPr lang="en-US" sz="1200" dirty="0">
                <a:latin typeface="Centaur" pitchFamily="18" charset="0"/>
              </a:rPr>
              <a:t>GED preparation &amp; testing </a:t>
            </a:r>
          </a:p>
          <a:p>
            <a:pPr marL="285750" indent="-285750">
              <a:buFont typeface="Arial" panose="020B0604020202020204" pitchFamily="34" charset="0"/>
              <a:buChar char="•"/>
            </a:pPr>
            <a:r>
              <a:rPr lang="en-US" sz="1200" dirty="0">
                <a:latin typeface="Centaur" pitchFamily="18" charset="0"/>
              </a:rPr>
              <a:t>Special  Education</a:t>
            </a:r>
          </a:p>
          <a:p>
            <a:pPr marL="285750" indent="-285750">
              <a:buFont typeface="Arial" panose="020B0604020202020204" pitchFamily="34" charset="0"/>
              <a:buChar char="•"/>
            </a:pPr>
            <a:r>
              <a:rPr lang="en-US" sz="1200" dirty="0">
                <a:latin typeface="Centaur" pitchFamily="18" charset="0"/>
              </a:rPr>
              <a:t>Access to type legal letters</a:t>
            </a:r>
          </a:p>
          <a:p>
            <a:pPr marL="285750" indent="-285750">
              <a:buFont typeface="Arial" panose="020B0604020202020204" pitchFamily="34" charset="0"/>
              <a:buChar char="•"/>
            </a:pPr>
            <a:r>
              <a:rPr lang="en-US" sz="1200" dirty="0">
                <a:latin typeface="Centaur" pitchFamily="18" charset="0"/>
              </a:rPr>
              <a:t>Law Library</a:t>
            </a:r>
          </a:p>
          <a:p>
            <a:endParaRPr lang="en-US" sz="1200" dirty="0">
              <a:latin typeface="Centaur" pitchFamily="18" charset="0"/>
            </a:endParaRPr>
          </a:p>
          <a:p>
            <a:r>
              <a:rPr lang="en-US" sz="1200" dirty="0">
                <a:latin typeface="Centaur" pitchFamily="18" charset="0"/>
              </a:rPr>
              <a:t>HEALTH PROGRAMS:</a:t>
            </a:r>
          </a:p>
          <a:p>
            <a:pPr marL="285750" indent="-285750">
              <a:buFont typeface="Arial" panose="020B0604020202020204" pitchFamily="34" charset="0"/>
              <a:buChar char="•"/>
            </a:pPr>
            <a:r>
              <a:rPr lang="en-US" sz="1200" dirty="0">
                <a:latin typeface="Centaur" pitchFamily="18" charset="0"/>
              </a:rPr>
              <a:t>AIDS/STD education through the drug rehabilitation program</a:t>
            </a:r>
          </a:p>
          <a:p>
            <a:endParaRPr lang="en-US" sz="1200" dirty="0">
              <a:latin typeface="Centaur" pitchFamily="18" charset="0"/>
            </a:endParaRPr>
          </a:p>
          <a:p>
            <a:r>
              <a:rPr lang="en-US" sz="1200" dirty="0">
                <a:latin typeface="Centaur" pitchFamily="18" charset="0"/>
              </a:rPr>
              <a:t>RELIGIOUS PROGRAMS:</a:t>
            </a:r>
          </a:p>
          <a:p>
            <a:pPr marL="285750" indent="-285750">
              <a:buFont typeface="Arial" panose="020B0604020202020204" pitchFamily="34" charset="0"/>
              <a:buChar char="•"/>
            </a:pPr>
            <a:r>
              <a:rPr lang="en-US" sz="1200" dirty="0">
                <a:latin typeface="Centaur" pitchFamily="18" charset="0"/>
              </a:rPr>
              <a:t>Pastoral counseling</a:t>
            </a:r>
          </a:p>
          <a:p>
            <a:pPr marL="285750" indent="-285750">
              <a:buFont typeface="Arial" panose="020B0604020202020204" pitchFamily="34" charset="0"/>
              <a:buChar char="•"/>
            </a:pPr>
            <a:r>
              <a:rPr lang="en-US" sz="1200" dirty="0">
                <a:latin typeface="Centaur" pitchFamily="18" charset="0"/>
              </a:rPr>
              <a:t>Saturday &amp; Sunday church services</a:t>
            </a:r>
          </a:p>
          <a:p>
            <a:pPr marL="285750" indent="-285750">
              <a:buFont typeface="Arial" panose="020B0604020202020204" pitchFamily="34" charset="0"/>
              <a:buChar char="•"/>
            </a:pPr>
            <a:r>
              <a:rPr lang="en-US" sz="1200" dirty="0">
                <a:latin typeface="Centaur" pitchFamily="18" charset="0"/>
              </a:rPr>
              <a:t>Bible studies</a:t>
            </a:r>
          </a:p>
          <a:p>
            <a:pPr marL="285750" indent="-285750">
              <a:buFont typeface="Arial" panose="020B0604020202020204" pitchFamily="34" charset="0"/>
              <a:buChar char="•"/>
            </a:pPr>
            <a:r>
              <a:rPr lang="en-US" sz="1200" dirty="0">
                <a:latin typeface="Centaur" pitchFamily="18" charset="0"/>
              </a:rPr>
              <a:t>On-site baptismal pool</a:t>
            </a:r>
          </a:p>
          <a:p>
            <a:pPr marL="285750" indent="-285750">
              <a:buFont typeface="Arial" panose="020B0604020202020204" pitchFamily="34" charset="0"/>
              <a:buChar char="•"/>
            </a:pPr>
            <a:r>
              <a:rPr lang="en-US" sz="1200" dirty="0">
                <a:latin typeface="Centaur" pitchFamily="18" charset="0"/>
              </a:rPr>
              <a:t>Spanish Bible study</a:t>
            </a:r>
          </a:p>
          <a:p>
            <a:pPr marL="285750" indent="-285750">
              <a:buFont typeface="Arial" panose="020B0604020202020204" pitchFamily="34" charset="0"/>
              <a:buChar char="•"/>
            </a:pPr>
            <a:r>
              <a:rPr lang="en-US" sz="1200" dirty="0">
                <a:latin typeface="Centaur" pitchFamily="18" charset="0"/>
              </a:rPr>
              <a:t>Life skills class with Chaplain</a:t>
            </a:r>
          </a:p>
          <a:p>
            <a:pPr marL="285750" indent="-285750">
              <a:buFont typeface="Arial" panose="020B0604020202020204" pitchFamily="34" charset="0"/>
              <a:buChar char="•"/>
            </a:pPr>
            <a:r>
              <a:rPr lang="en-US" sz="1200" dirty="0">
                <a:latin typeface="Centaur" pitchFamily="18" charset="0"/>
              </a:rPr>
              <a:t>Chaplain’s class</a:t>
            </a:r>
          </a:p>
          <a:p>
            <a:endParaRPr lang="en-US" sz="1300" dirty="0"/>
          </a:p>
        </p:txBody>
      </p:sp>
      <p:pic>
        <p:nvPicPr>
          <p:cNvPr id="1027" name="Picture 3" descr="C:\Users\hjones\Desktop\IMG_828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191000"/>
            <a:ext cx="2743200" cy="1657350"/>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67193" y="0"/>
            <a:ext cx="2895600" cy="830997"/>
          </a:xfrm>
          <a:prstGeom prst="rect">
            <a:avLst/>
          </a:prstGeom>
          <a:noFill/>
        </p:spPr>
        <p:txBody>
          <a:bodyPr wrap="square" rtlCol="0">
            <a:spAutoFit/>
          </a:bodyPr>
          <a:lstStyle/>
          <a:p>
            <a:pPr algn="ctr"/>
            <a:r>
              <a:rPr lang="en-US" sz="2400" b="1" dirty="0">
                <a:solidFill>
                  <a:schemeClr val="bg1"/>
                </a:solidFill>
              </a:rPr>
              <a:t>LIBRARY &amp; REHAB SERVICES</a:t>
            </a:r>
          </a:p>
        </p:txBody>
      </p:sp>
      <p:sp>
        <p:nvSpPr>
          <p:cNvPr id="7" name="Slide Number Placeholder 6">
            <a:extLst>
              <a:ext uri="{FF2B5EF4-FFF2-40B4-BE49-F238E27FC236}">
                <a16:creationId xmlns:a16="http://schemas.microsoft.com/office/drawing/2014/main" id="{6CA1665D-B465-F719-2F35-124F1F7D102E}"/>
              </a:ext>
            </a:extLst>
          </p:cNvPr>
          <p:cNvSpPr>
            <a:spLocks noGrp="1"/>
          </p:cNvSpPr>
          <p:nvPr>
            <p:ph type="sldNum" sz="quarter" idx="12"/>
          </p:nvPr>
        </p:nvSpPr>
        <p:spPr/>
        <p:txBody>
          <a:bodyPr/>
          <a:lstStyle/>
          <a:p>
            <a:fld id="{49EB70E6-4B9A-4ED8-9B75-228DBFF8C0CA}" type="slidenum">
              <a:rPr lang="en-US" smtClean="0"/>
              <a:t>33</a:t>
            </a:fld>
            <a:endParaRPr lang="en-US" dirty="0"/>
          </a:p>
        </p:txBody>
      </p:sp>
    </p:spTree>
    <p:extLst>
      <p:ext uri="{BB962C8B-B14F-4D97-AF65-F5344CB8AC3E}">
        <p14:creationId xmlns:p14="http://schemas.microsoft.com/office/powerpoint/2010/main" val="1156716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762000"/>
            <a:ext cx="2895600" cy="7543800"/>
          </a:xfrm>
        </p:spPr>
        <p:txBody>
          <a:bodyPr>
            <a:noAutofit/>
          </a:bodyPr>
          <a:lstStyle/>
          <a:p>
            <a:pPr marL="114300" indent="0">
              <a:lnSpc>
                <a:spcPct val="120000"/>
              </a:lnSpc>
              <a:spcBef>
                <a:spcPts val="0"/>
              </a:spcBef>
              <a:buNone/>
            </a:pPr>
            <a:r>
              <a:rPr lang="en-US" sz="1100" dirty="0">
                <a:solidFill>
                  <a:schemeClr val="tx1"/>
                </a:solidFill>
                <a:latin typeface="Centaur" pitchFamily="18" charset="0"/>
              </a:rPr>
              <a:t>The Roanoke County Sheriff's Office Home Electronic Monitoring program provides an alternative to incarceration for court ordered offenders who meet mandated screening requirements.</a:t>
            </a:r>
          </a:p>
          <a:p>
            <a:pPr marL="114300" indent="0" algn="just">
              <a:lnSpc>
                <a:spcPct val="120000"/>
              </a:lnSpc>
              <a:spcBef>
                <a:spcPts val="0"/>
              </a:spcBef>
              <a:buNone/>
            </a:pPr>
            <a:endParaRPr lang="en-US" sz="1100" dirty="0">
              <a:solidFill>
                <a:schemeClr val="tx1"/>
              </a:solidFill>
              <a:latin typeface="Centaur" pitchFamily="18" charset="0"/>
            </a:endParaRPr>
          </a:p>
          <a:p>
            <a:pPr marL="114300" indent="0" algn="just">
              <a:lnSpc>
                <a:spcPct val="120000"/>
              </a:lnSpc>
              <a:spcBef>
                <a:spcPts val="0"/>
              </a:spcBef>
              <a:buNone/>
            </a:pPr>
            <a:r>
              <a:rPr lang="en-US" b="1" i="1" dirty="0">
                <a:solidFill>
                  <a:schemeClr val="tx1"/>
                </a:solidFill>
                <a:latin typeface="Centaur" pitchFamily="18" charset="0"/>
              </a:rPr>
              <a:t>Screening:</a:t>
            </a:r>
          </a:p>
          <a:p>
            <a:pPr marL="114300" indent="0">
              <a:lnSpc>
                <a:spcPct val="120000"/>
              </a:lnSpc>
              <a:spcBef>
                <a:spcPts val="0"/>
              </a:spcBef>
              <a:buNone/>
            </a:pPr>
            <a:r>
              <a:rPr lang="en-US" sz="1100" dirty="0">
                <a:solidFill>
                  <a:schemeClr val="tx1"/>
                </a:solidFill>
                <a:latin typeface="Centaur" pitchFamily="18" charset="0"/>
              </a:rPr>
              <a:t>The initial screening  by rehabilitation staff compiles personal, employment and case information about the individual. The offenders’ criminal history, history of substance abuse, and any treatment history is considered. The collective case information enables the rehabilitation staff to determine eligibility for the program according to the Code Of Virginia §53.1-.131.2.  If there are no statutory disqualifiers, the staff will conduct a background investigation to determine eligibility for the Home Electronic Monitoring Program.</a:t>
            </a:r>
          </a:p>
          <a:p>
            <a:pPr marL="114300" indent="0" algn="just">
              <a:lnSpc>
                <a:spcPct val="120000"/>
              </a:lnSpc>
              <a:spcBef>
                <a:spcPts val="0"/>
              </a:spcBef>
              <a:buNone/>
            </a:pPr>
            <a:endParaRPr lang="en-US" sz="1100" dirty="0">
              <a:solidFill>
                <a:schemeClr val="tx1"/>
              </a:solidFill>
              <a:latin typeface="Centaur" pitchFamily="18" charset="0"/>
            </a:endParaRPr>
          </a:p>
          <a:p>
            <a:pPr marL="114300" indent="0" algn="just">
              <a:lnSpc>
                <a:spcPct val="120000"/>
              </a:lnSpc>
              <a:spcBef>
                <a:spcPts val="0"/>
              </a:spcBef>
              <a:buNone/>
            </a:pPr>
            <a:r>
              <a:rPr lang="en-US" b="1" i="1" dirty="0">
                <a:solidFill>
                  <a:schemeClr val="tx1"/>
                </a:solidFill>
                <a:latin typeface="Centaur" pitchFamily="18" charset="0"/>
              </a:rPr>
              <a:t>Guidelines:</a:t>
            </a:r>
          </a:p>
          <a:p>
            <a:pPr algn="just">
              <a:lnSpc>
                <a:spcPct val="120000"/>
              </a:lnSpc>
              <a:spcBef>
                <a:spcPts val="0"/>
              </a:spcBef>
            </a:pPr>
            <a:r>
              <a:rPr lang="en-US" sz="1100" dirty="0">
                <a:solidFill>
                  <a:schemeClr val="tx1"/>
                </a:solidFill>
                <a:latin typeface="Centaur" pitchFamily="18" charset="0"/>
              </a:rPr>
              <a:t>No more than </a:t>
            </a:r>
            <a:r>
              <a:rPr lang="en-US" sz="1100" dirty="0">
                <a:solidFill>
                  <a:schemeClr val="tx1"/>
                </a:solidFill>
                <a:latin typeface="Times New Roman" pitchFamily="18" charset="0"/>
                <a:cs typeface="Times New Roman" pitchFamily="18" charset="0"/>
              </a:rPr>
              <a:t>12</a:t>
            </a:r>
            <a:r>
              <a:rPr lang="en-US" sz="1100" dirty="0">
                <a:solidFill>
                  <a:schemeClr val="tx1"/>
                </a:solidFill>
                <a:latin typeface="Centaur" pitchFamily="18" charset="0"/>
              </a:rPr>
              <a:t> months for a misdemeanor or a total combined sentence of </a:t>
            </a:r>
            <a:r>
              <a:rPr lang="en-US" sz="1100" dirty="0">
                <a:solidFill>
                  <a:schemeClr val="tx1"/>
                </a:solidFill>
                <a:latin typeface="Times New Roman" pitchFamily="18" charset="0"/>
                <a:cs typeface="Times New Roman" pitchFamily="18" charset="0"/>
              </a:rPr>
              <a:t>24</a:t>
            </a:r>
            <a:r>
              <a:rPr lang="en-US" sz="1100" dirty="0">
                <a:solidFill>
                  <a:schemeClr val="tx1"/>
                </a:solidFill>
                <a:latin typeface="Centaur" pitchFamily="18" charset="0"/>
              </a:rPr>
              <a:t> months.  </a:t>
            </a:r>
          </a:p>
          <a:p>
            <a:pPr>
              <a:lnSpc>
                <a:spcPct val="120000"/>
              </a:lnSpc>
              <a:spcBef>
                <a:spcPts val="0"/>
              </a:spcBef>
            </a:pPr>
            <a:r>
              <a:rPr lang="en-US" sz="1100" dirty="0">
                <a:solidFill>
                  <a:schemeClr val="tx1"/>
                </a:solidFill>
                <a:latin typeface="Centaur" pitchFamily="18" charset="0"/>
              </a:rPr>
              <a:t>No more than a two year sentence for a felony, to include those with a total sentence of </a:t>
            </a:r>
            <a:r>
              <a:rPr lang="en-US" sz="1100" dirty="0">
                <a:solidFill>
                  <a:schemeClr val="tx1"/>
                </a:solidFill>
                <a:latin typeface="Times New Roman" pitchFamily="18" charset="0"/>
                <a:cs typeface="Times New Roman" pitchFamily="18" charset="0"/>
              </a:rPr>
              <a:t>24 </a:t>
            </a:r>
            <a:r>
              <a:rPr lang="en-US" sz="1100" dirty="0">
                <a:solidFill>
                  <a:schemeClr val="tx1"/>
                </a:solidFill>
                <a:latin typeface="Centaur" pitchFamily="18" charset="0"/>
              </a:rPr>
              <a:t>months to serve on one or more felony charges. </a:t>
            </a:r>
          </a:p>
          <a:p>
            <a:pPr>
              <a:lnSpc>
                <a:spcPct val="120000"/>
              </a:lnSpc>
              <a:spcBef>
                <a:spcPts val="0"/>
              </a:spcBef>
            </a:pPr>
            <a:r>
              <a:rPr lang="en-US" sz="1100" dirty="0">
                <a:solidFill>
                  <a:schemeClr val="tx1"/>
                </a:solidFill>
                <a:latin typeface="Centaur" pitchFamily="18" charset="0"/>
              </a:rPr>
              <a:t>An individual with up to </a:t>
            </a:r>
            <a:r>
              <a:rPr lang="en-US" sz="1100" dirty="0">
                <a:solidFill>
                  <a:schemeClr val="tx1"/>
                </a:solidFill>
                <a:latin typeface="Times New Roman" pitchFamily="18" charset="0"/>
                <a:cs typeface="Times New Roman" pitchFamily="18" charset="0"/>
              </a:rPr>
              <a:t>12 </a:t>
            </a:r>
            <a:r>
              <a:rPr lang="en-US" sz="1100" dirty="0">
                <a:solidFill>
                  <a:schemeClr val="tx1"/>
                </a:solidFill>
                <a:latin typeface="Centaur" pitchFamily="18" charset="0"/>
              </a:rPr>
              <a:t>months of misdemeanor time and </a:t>
            </a:r>
            <a:r>
              <a:rPr lang="en-US" sz="1100" dirty="0">
                <a:solidFill>
                  <a:schemeClr val="tx1"/>
                </a:solidFill>
                <a:latin typeface="Times New Roman" pitchFamily="18" charset="0"/>
                <a:cs typeface="Times New Roman" pitchFamily="18" charset="0"/>
              </a:rPr>
              <a:t>12 </a:t>
            </a:r>
            <a:r>
              <a:rPr lang="en-US" sz="1100" dirty="0">
                <a:solidFill>
                  <a:schemeClr val="tx1"/>
                </a:solidFill>
                <a:latin typeface="Centaur" pitchFamily="18" charset="0"/>
              </a:rPr>
              <a:t>months or one year of felony time MAY be placed on Home Electronic Monitoring. </a:t>
            </a:r>
          </a:p>
          <a:p>
            <a:pPr>
              <a:lnSpc>
                <a:spcPct val="120000"/>
              </a:lnSpc>
              <a:spcBef>
                <a:spcPts val="0"/>
              </a:spcBef>
            </a:pPr>
            <a:r>
              <a:rPr lang="en-US" sz="1100" dirty="0">
                <a:solidFill>
                  <a:schemeClr val="tx1"/>
                </a:solidFill>
                <a:latin typeface="Centaur" pitchFamily="18" charset="0"/>
              </a:rPr>
              <a:t>Under no circumstances may an applicant have over two years felony or misdemeanor time to serve in order to be placed on Home Electronic Monitoring. </a:t>
            </a:r>
          </a:p>
          <a:p>
            <a:pPr marL="114300" indent="0">
              <a:lnSpc>
                <a:spcPct val="120000"/>
              </a:lnSpc>
              <a:spcBef>
                <a:spcPts val="0"/>
              </a:spcBef>
              <a:buNone/>
            </a:pPr>
            <a:endParaRPr lang="en-US" sz="1100" dirty="0">
              <a:solidFill>
                <a:schemeClr val="tx1"/>
              </a:solidFill>
            </a:endParaRPr>
          </a:p>
        </p:txBody>
      </p:sp>
      <p:sp>
        <p:nvSpPr>
          <p:cNvPr id="4" name="Content Placeholder 3"/>
          <p:cNvSpPr>
            <a:spLocks noGrp="1"/>
          </p:cNvSpPr>
          <p:nvPr>
            <p:ph sz="quarter" idx="14"/>
          </p:nvPr>
        </p:nvSpPr>
        <p:spPr>
          <a:xfrm>
            <a:off x="3505202" y="1093547"/>
            <a:ext cx="3048000" cy="7391400"/>
          </a:xfrm>
        </p:spPr>
        <p:txBody>
          <a:bodyPr>
            <a:normAutofit/>
          </a:bodyPr>
          <a:lstStyle/>
          <a:p>
            <a:pPr marL="114300" indent="0">
              <a:lnSpc>
                <a:spcPct val="120000"/>
              </a:lnSpc>
              <a:spcBef>
                <a:spcPts val="0"/>
              </a:spcBef>
              <a:buNone/>
            </a:pPr>
            <a:r>
              <a:rPr lang="en-US" sz="1800" b="1" i="1" dirty="0">
                <a:solidFill>
                  <a:schemeClr val="tx1"/>
                </a:solidFill>
                <a:latin typeface="Centaur" pitchFamily="18" charset="0"/>
              </a:rPr>
              <a:t>Background Investigation:</a:t>
            </a:r>
          </a:p>
          <a:p>
            <a:pPr lvl="1" algn="just">
              <a:lnSpc>
                <a:spcPct val="120000"/>
              </a:lnSpc>
              <a:spcBef>
                <a:spcPts val="0"/>
              </a:spcBef>
            </a:pPr>
            <a:r>
              <a:rPr lang="en-US" sz="1100" dirty="0">
                <a:solidFill>
                  <a:schemeClr val="tx1"/>
                </a:solidFill>
                <a:latin typeface="Centaur" pitchFamily="18" charset="0"/>
              </a:rPr>
              <a:t>Verification of address, employment, and phone service. </a:t>
            </a:r>
          </a:p>
          <a:p>
            <a:pPr lvl="1" algn="just">
              <a:lnSpc>
                <a:spcPct val="120000"/>
              </a:lnSpc>
              <a:spcBef>
                <a:spcPts val="0"/>
              </a:spcBef>
            </a:pPr>
            <a:r>
              <a:rPr lang="en-US" sz="1100" dirty="0">
                <a:solidFill>
                  <a:schemeClr val="tx1"/>
                </a:solidFill>
                <a:latin typeface="Centaur" pitchFamily="18" charset="0"/>
              </a:rPr>
              <a:t>Obtaining a criminal history. </a:t>
            </a:r>
          </a:p>
          <a:p>
            <a:pPr lvl="1" algn="just">
              <a:lnSpc>
                <a:spcPct val="120000"/>
              </a:lnSpc>
              <a:spcBef>
                <a:spcPts val="0"/>
              </a:spcBef>
            </a:pPr>
            <a:r>
              <a:rPr lang="en-US" sz="1100" dirty="0">
                <a:solidFill>
                  <a:schemeClr val="tx1"/>
                </a:solidFill>
                <a:latin typeface="Centaur" pitchFamily="18" charset="0"/>
              </a:rPr>
              <a:t>Contacting the individual's Probation Officer, if applicable. </a:t>
            </a:r>
          </a:p>
          <a:p>
            <a:pPr lvl="1" algn="just">
              <a:lnSpc>
                <a:spcPct val="120000"/>
              </a:lnSpc>
              <a:spcBef>
                <a:spcPts val="0"/>
              </a:spcBef>
            </a:pPr>
            <a:r>
              <a:rPr lang="en-US" sz="1100" dirty="0">
                <a:solidFill>
                  <a:schemeClr val="tx1"/>
                </a:solidFill>
                <a:latin typeface="Centaur" pitchFamily="18" charset="0"/>
              </a:rPr>
              <a:t>Review of incarceration history. </a:t>
            </a:r>
          </a:p>
          <a:p>
            <a:pPr marL="114300" indent="0">
              <a:lnSpc>
                <a:spcPct val="120000"/>
              </a:lnSpc>
              <a:spcBef>
                <a:spcPts val="0"/>
              </a:spcBef>
              <a:buNone/>
            </a:pPr>
            <a:r>
              <a:rPr lang="en-US" sz="1100" dirty="0">
                <a:solidFill>
                  <a:schemeClr val="tx1"/>
                </a:solidFill>
                <a:latin typeface="Centaur" pitchFamily="18" charset="0"/>
              </a:rPr>
              <a:t>The information obtained during the Background Investigation is then compared to the information gathered from the applicant during the Initial Screening Interview.  An assessment of the individual's honesty and level of responsibility with regard to their interaction with rehabilitation staff during the screening process, may determine the applicant's eligibility.</a:t>
            </a:r>
          </a:p>
          <a:p>
            <a:pPr marL="114300" indent="0" algn="just">
              <a:lnSpc>
                <a:spcPct val="120000"/>
              </a:lnSpc>
              <a:spcBef>
                <a:spcPts val="0"/>
              </a:spcBef>
              <a:buNone/>
            </a:pPr>
            <a:endParaRPr lang="en-US" sz="1100" dirty="0">
              <a:solidFill>
                <a:schemeClr val="tx1"/>
              </a:solidFill>
              <a:latin typeface="Centaur" pitchFamily="18" charset="0"/>
            </a:endParaRPr>
          </a:p>
          <a:p>
            <a:pPr marL="114300" indent="0" algn="just">
              <a:lnSpc>
                <a:spcPct val="120000"/>
              </a:lnSpc>
              <a:spcBef>
                <a:spcPts val="0"/>
              </a:spcBef>
              <a:buNone/>
            </a:pPr>
            <a:endParaRPr lang="en-US" sz="1100" b="1" i="1" dirty="0">
              <a:solidFill>
                <a:schemeClr val="tx1"/>
              </a:solidFill>
              <a:latin typeface="Centaur" pitchFamily="18" charset="0"/>
            </a:endParaRPr>
          </a:p>
          <a:p>
            <a:pPr marL="114300" indent="0" algn="just">
              <a:lnSpc>
                <a:spcPct val="120000"/>
              </a:lnSpc>
              <a:spcBef>
                <a:spcPts val="0"/>
              </a:spcBef>
              <a:buNone/>
            </a:pPr>
            <a:endParaRPr lang="en-US" sz="1100" b="1" i="1" dirty="0">
              <a:solidFill>
                <a:schemeClr val="tx1"/>
              </a:solidFill>
              <a:latin typeface="Centaur" pitchFamily="18" charset="0"/>
            </a:endParaRPr>
          </a:p>
          <a:p>
            <a:pPr marL="114300" indent="0" algn="just">
              <a:lnSpc>
                <a:spcPct val="120000"/>
              </a:lnSpc>
              <a:spcBef>
                <a:spcPts val="0"/>
              </a:spcBef>
              <a:buNone/>
            </a:pPr>
            <a:r>
              <a:rPr lang="en-US" sz="1800" b="1" i="1" dirty="0">
                <a:solidFill>
                  <a:schemeClr val="tx1"/>
                </a:solidFill>
                <a:latin typeface="Centaur" pitchFamily="18" charset="0"/>
              </a:rPr>
              <a:t>Placement:</a:t>
            </a:r>
          </a:p>
          <a:p>
            <a:pPr marL="114300" indent="0">
              <a:lnSpc>
                <a:spcPct val="120000"/>
              </a:lnSpc>
              <a:spcBef>
                <a:spcPts val="0"/>
              </a:spcBef>
              <a:buNone/>
            </a:pPr>
            <a:r>
              <a:rPr lang="en-US" sz="1100" dirty="0">
                <a:solidFill>
                  <a:schemeClr val="tx1"/>
                </a:solidFill>
                <a:latin typeface="Centaur" pitchFamily="18" charset="0"/>
              </a:rPr>
              <a:t>An offender will be placed on the Roanoke County Sheriff's Office Home Electronic Monitoring Program only after they meet the program requirements as prescribed by the Code Of Virginia §53.1-131.2 and are found suitable during the background investigation. At the time of placement, the offender must sign a written agreement, including consent for submission to random drug testing, and agreement to pay program fees. </a:t>
            </a:r>
          </a:p>
        </p:txBody>
      </p:sp>
      <p:sp>
        <p:nvSpPr>
          <p:cNvPr id="8" name="TextBox 7"/>
          <p:cNvSpPr txBox="1"/>
          <p:nvPr/>
        </p:nvSpPr>
        <p:spPr>
          <a:xfrm>
            <a:off x="3135212" y="73394"/>
            <a:ext cx="3713607" cy="830997"/>
          </a:xfrm>
          <a:prstGeom prst="rect">
            <a:avLst/>
          </a:prstGeom>
          <a:noFill/>
        </p:spPr>
        <p:txBody>
          <a:bodyPr wrap="square" rtlCol="0">
            <a:spAutoFit/>
          </a:bodyPr>
          <a:lstStyle/>
          <a:p>
            <a:pPr algn="ctr"/>
            <a:r>
              <a:rPr lang="en-US" sz="2400" b="1" dirty="0">
                <a:solidFill>
                  <a:schemeClr val="bg1"/>
                </a:solidFill>
              </a:rPr>
              <a:t>HOME ELECTRONIC MONITORING</a:t>
            </a:r>
          </a:p>
        </p:txBody>
      </p:sp>
      <p:sp>
        <p:nvSpPr>
          <p:cNvPr id="5" name="Slide Number Placeholder 4">
            <a:extLst>
              <a:ext uri="{FF2B5EF4-FFF2-40B4-BE49-F238E27FC236}">
                <a16:creationId xmlns:a16="http://schemas.microsoft.com/office/drawing/2014/main" id="{B9578497-0262-8FFA-6BDB-1852F00C66A9}"/>
              </a:ext>
            </a:extLst>
          </p:cNvPr>
          <p:cNvSpPr>
            <a:spLocks noGrp="1"/>
          </p:cNvSpPr>
          <p:nvPr>
            <p:ph type="sldNum" sz="quarter" idx="12"/>
          </p:nvPr>
        </p:nvSpPr>
        <p:spPr/>
        <p:txBody>
          <a:bodyPr/>
          <a:lstStyle/>
          <a:p>
            <a:fld id="{49EB70E6-4B9A-4ED8-9B75-228DBFF8C0CA}" type="slidenum">
              <a:rPr lang="en-US" smtClean="0"/>
              <a:t>34</a:t>
            </a:fld>
            <a:endParaRPr lang="en-US" dirty="0"/>
          </a:p>
        </p:txBody>
      </p:sp>
    </p:spTree>
    <p:extLst>
      <p:ext uri="{BB962C8B-B14F-4D97-AF65-F5344CB8AC3E}">
        <p14:creationId xmlns:p14="http://schemas.microsoft.com/office/powerpoint/2010/main" val="2558843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838200"/>
            <a:ext cx="2743200" cy="5105400"/>
          </a:xfrm>
        </p:spPr>
        <p:txBody>
          <a:bodyPr>
            <a:normAutofit fontScale="92500"/>
          </a:bodyPr>
          <a:lstStyle/>
          <a:p>
            <a:pPr marL="114300" indent="0">
              <a:buNone/>
            </a:pPr>
            <a:r>
              <a:rPr lang="en-US" sz="1600" dirty="0">
                <a:solidFill>
                  <a:schemeClr val="tx1"/>
                </a:solidFill>
                <a:latin typeface="Centaur" pitchFamily="18" charset="0"/>
              </a:rPr>
              <a:t>Blue Ridge Behavioral Healthcare administers the Alpha substance abuse program. This program is recognized by the courts as an acceptable treatment program. The Alpha program is a four month inpatient rehabilitative community, followed by an outpatient program upon completion and release. An inmate’s participation in the program is ordered by a sentencing court or inmates may request to join the program. Participants are screened by Blue Ridge Behavioral Health personnel before admission to the program. Once accepted into the program, inmates are relocated to the Alpha housing unit and are expected to follow the Alpha code of conduct</a:t>
            </a:r>
            <a:r>
              <a:rPr lang="en-US" sz="1400" dirty="0">
                <a:solidFill>
                  <a:schemeClr val="tx1"/>
                </a:solidFill>
                <a:latin typeface="Centaur" pitchFamily="18" charset="0"/>
              </a:rPr>
              <a:t>. </a:t>
            </a:r>
          </a:p>
        </p:txBody>
      </p:sp>
      <p:sp>
        <p:nvSpPr>
          <p:cNvPr id="4" name="Content Placeholder 3"/>
          <p:cNvSpPr>
            <a:spLocks noGrp="1"/>
          </p:cNvSpPr>
          <p:nvPr>
            <p:ph sz="quarter" idx="14"/>
          </p:nvPr>
        </p:nvSpPr>
        <p:spPr>
          <a:xfrm>
            <a:off x="3581399" y="3429000"/>
            <a:ext cx="2876119" cy="4647606"/>
          </a:xfrm>
        </p:spPr>
        <p:txBody>
          <a:bodyPr>
            <a:normAutofit fontScale="85000" lnSpcReduction="20000"/>
          </a:bodyPr>
          <a:lstStyle/>
          <a:p>
            <a:pPr marL="114300" indent="0">
              <a:lnSpc>
                <a:spcPct val="120000"/>
              </a:lnSpc>
              <a:buNone/>
            </a:pPr>
            <a:r>
              <a:rPr lang="en-US" dirty="0">
                <a:solidFill>
                  <a:schemeClr val="tx1"/>
                </a:solidFill>
                <a:latin typeface="Centaur" pitchFamily="18" charset="0"/>
              </a:rPr>
              <a:t>The Alpha code of conduct includes specific times to wake and sleep, restrictions on fraternizing with inmates not in the program, and specific hygiene and cleanliness standards. Inmates in the Alpha program attend scheduled meetings and presentations throughout the day, and are under the direct supervision of the Alpha coordinator from Blue Ridge Behavioral Healthcare approximately eighteen hours a week. Participation in jail-based services may result in immediate entry into intensive outpatient services in the community upon release and provide referrals to other needed services. </a:t>
            </a:r>
          </a:p>
          <a:p>
            <a:pPr marL="114300" indent="0">
              <a:lnSpc>
                <a:spcPct val="120000"/>
              </a:lnSpc>
              <a:buNone/>
            </a:pPr>
            <a:endParaRPr lang="en-US" dirty="0">
              <a:latin typeface="Centaur"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089412920"/>
              </p:ext>
            </p:extLst>
          </p:nvPr>
        </p:nvGraphicFramePr>
        <p:xfrm>
          <a:off x="533400" y="6172200"/>
          <a:ext cx="2782804" cy="1652586"/>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801604">
                  <a:extLst>
                    <a:ext uri="{9D8B030D-6E8A-4147-A177-3AD203B41FA5}">
                      <a16:colId xmlns:a16="http://schemas.microsoft.com/office/drawing/2014/main" val="20001"/>
                    </a:ext>
                  </a:extLst>
                </a:gridCol>
              </a:tblGrid>
              <a:tr h="550862">
                <a:tc gridSpan="2">
                  <a:txBody>
                    <a:bodyPr/>
                    <a:lstStyle/>
                    <a:p>
                      <a:r>
                        <a:rPr lang="en-US" dirty="0"/>
                        <a:t>2023 ALPHA Statistics</a:t>
                      </a:r>
                      <a:endParaRPr lang="en-US" dirty="0">
                        <a:solidFill>
                          <a:schemeClr val="bg1">
                            <a:lumMod val="65000"/>
                            <a:lumOff val="35000"/>
                          </a:schemeClr>
                        </a:solidFill>
                      </a:endParaRPr>
                    </a:p>
                  </a:txBody>
                  <a:tcPr/>
                </a:tc>
                <a:tc hMerge="1">
                  <a:txBody>
                    <a:bodyPr/>
                    <a:lstStyle/>
                    <a:p>
                      <a:endParaRPr lang="en-US" dirty="0"/>
                    </a:p>
                  </a:txBody>
                  <a:tcPr/>
                </a:tc>
                <a:extLst>
                  <a:ext uri="{0D108BD9-81ED-4DB2-BD59-A6C34878D82A}">
                    <a16:rowId xmlns:a16="http://schemas.microsoft.com/office/drawing/2014/main" val="10000"/>
                  </a:ext>
                </a:extLst>
              </a:tr>
              <a:tr h="550862">
                <a:tc>
                  <a:txBody>
                    <a:bodyPr/>
                    <a:lstStyle/>
                    <a:p>
                      <a:r>
                        <a:rPr lang="en-US" dirty="0">
                          <a:solidFill>
                            <a:schemeClr val="bg1"/>
                          </a:solidFill>
                        </a:rPr>
                        <a:t>Inmates Participating</a:t>
                      </a:r>
                    </a:p>
                  </a:txBody>
                  <a:tcPr/>
                </a:tc>
                <a:tc>
                  <a:txBody>
                    <a:bodyPr/>
                    <a:lstStyle/>
                    <a:p>
                      <a:pPr algn="r"/>
                      <a:r>
                        <a:rPr lang="en-US" dirty="0">
                          <a:solidFill>
                            <a:schemeClr val="bg1"/>
                          </a:solidFill>
                        </a:rPr>
                        <a:t>48</a:t>
                      </a:r>
                    </a:p>
                  </a:txBody>
                  <a:tcPr/>
                </a:tc>
                <a:extLst>
                  <a:ext uri="{0D108BD9-81ED-4DB2-BD59-A6C34878D82A}">
                    <a16:rowId xmlns:a16="http://schemas.microsoft.com/office/drawing/2014/main" val="10001"/>
                  </a:ext>
                </a:extLst>
              </a:tr>
              <a:tr h="550862">
                <a:tc>
                  <a:txBody>
                    <a:bodyPr/>
                    <a:lstStyle/>
                    <a:p>
                      <a:r>
                        <a:rPr lang="en-US" dirty="0">
                          <a:solidFill>
                            <a:schemeClr val="bg1"/>
                          </a:solidFill>
                        </a:rPr>
                        <a:t>Inmates Graduating</a:t>
                      </a:r>
                      <a:endParaRPr lang="en-US" sz="1000" i="1" dirty="0">
                        <a:solidFill>
                          <a:schemeClr val="bg1"/>
                        </a:solidFill>
                      </a:endParaRPr>
                    </a:p>
                  </a:txBody>
                  <a:tcPr/>
                </a:tc>
                <a:tc>
                  <a:txBody>
                    <a:bodyPr/>
                    <a:lstStyle/>
                    <a:p>
                      <a:pPr algn="r"/>
                      <a:r>
                        <a:rPr lang="en-US" dirty="0">
                          <a:solidFill>
                            <a:schemeClr val="bg1"/>
                          </a:solidFill>
                        </a:rPr>
                        <a:t>15</a:t>
                      </a:r>
                    </a:p>
                    <a:p>
                      <a:pPr algn="r"/>
                      <a:endParaRPr lang="en-US" dirty="0">
                        <a:solidFill>
                          <a:schemeClr val="bg1"/>
                        </a:solidFill>
                      </a:endParaRPr>
                    </a:p>
                  </a:txBody>
                  <a:tcPr/>
                </a:tc>
                <a:extLst>
                  <a:ext uri="{0D108BD9-81ED-4DB2-BD59-A6C34878D82A}">
                    <a16:rowId xmlns:a16="http://schemas.microsoft.com/office/drawing/2014/main" val="10002"/>
                  </a:ext>
                </a:extLst>
              </a:tr>
            </a:tbl>
          </a:graphicData>
        </a:graphic>
      </p:graphicFrame>
      <p:sp>
        <p:nvSpPr>
          <p:cNvPr id="10" name="TextBox 9"/>
          <p:cNvSpPr txBox="1"/>
          <p:nvPr/>
        </p:nvSpPr>
        <p:spPr>
          <a:xfrm>
            <a:off x="3581400" y="0"/>
            <a:ext cx="2438400" cy="830997"/>
          </a:xfrm>
          <a:prstGeom prst="rect">
            <a:avLst/>
          </a:prstGeom>
          <a:noFill/>
        </p:spPr>
        <p:txBody>
          <a:bodyPr wrap="square" rtlCol="0">
            <a:spAutoFit/>
          </a:bodyPr>
          <a:lstStyle/>
          <a:p>
            <a:pPr algn="ctr"/>
            <a:r>
              <a:rPr lang="en-US" sz="2400" b="1" dirty="0">
                <a:solidFill>
                  <a:schemeClr val="bg1"/>
                </a:solidFill>
              </a:rPr>
              <a:t>ALPHA PROGRAM</a:t>
            </a:r>
          </a:p>
        </p:txBody>
      </p:sp>
      <p:pic>
        <p:nvPicPr>
          <p:cNvPr id="5" name="Picture 4">
            <a:extLst>
              <a:ext uri="{FF2B5EF4-FFF2-40B4-BE49-F238E27FC236}">
                <a16:creationId xmlns:a16="http://schemas.microsoft.com/office/drawing/2014/main" id="{8DD4C55E-FDDE-4CE8-9ADA-DD3AAD1BFC44}"/>
              </a:ext>
            </a:extLst>
          </p:cNvPr>
          <p:cNvPicPr>
            <a:picLocks noChangeAspect="1"/>
          </p:cNvPicPr>
          <p:nvPr/>
        </p:nvPicPr>
        <p:blipFill>
          <a:blip r:embed="rId2"/>
          <a:stretch>
            <a:fillRect/>
          </a:stretch>
        </p:blipFill>
        <p:spPr>
          <a:xfrm rot="5400000">
            <a:off x="3905250" y="895352"/>
            <a:ext cx="2362200" cy="2552699"/>
          </a:xfrm>
          <a:prstGeom prst="rect">
            <a:avLst/>
          </a:prstGeom>
        </p:spPr>
      </p:pic>
      <p:sp>
        <p:nvSpPr>
          <p:cNvPr id="7" name="Slide Number Placeholder 6">
            <a:extLst>
              <a:ext uri="{FF2B5EF4-FFF2-40B4-BE49-F238E27FC236}">
                <a16:creationId xmlns:a16="http://schemas.microsoft.com/office/drawing/2014/main" id="{E506C54E-62C5-7DD8-C56D-06DF22DBECC7}"/>
              </a:ext>
            </a:extLst>
          </p:cNvPr>
          <p:cNvSpPr>
            <a:spLocks noGrp="1"/>
          </p:cNvSpPr>
          <p:nvPr>
            <p:ph type="sldNum" sz="quarter" idx="12"/>
          </p:nvPr>
        </p:nvSpPr>
        <p:spPr/>
        <p:txBody>
          <a:bodyPr/>
          <a:lstStyle/>
          <a:p>
            <a:fld id="{49EB70E6-4B9A-4ED8-9B75-228DBFF8C0CA}" type="slidenum">
              <a:rPr lang="en-US" smtClean="0"/>
              <a:t>35</a:t>
            </a:fld>
            <a:endParaRPr lang="en-US" dirty="0"/>
          </a:p>
        </p:txBody>
      </p:sp>
    </p:spTree>
    <p:extLst>
      <p:ext uri="{BB962C8B-B14F-4D97-AF65-F5344CB8AC3E}">
        <p14:creationId xmlns:p14="http://schemas.microsoft.com/office/powerpoint/2010/main" val="2638678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19100" y="609600"/>
            <a:ext cx="2743200" cy="6324600"/>
          </a:xfrm>
        </p:spPr>
        <p:txBody>
          <a:bodyPr>
            <a:noAutofit/>
          </a:bodyPr>
          <a:lstStyle/>
          <a:p>
            <a:pPr marL="114300" indent="0">
              <a:lnSpc>
                <a:spcPct val="120000"/>
              </a:lnSpc>
              <a:buNone/>
            </a:pPr>
            <a:r>
              <a:rPr lang="en-US" sz="1200" dirty="0">
                <a:solidFill>
                  <a:schemeClr val="tx1"/>
                </a:solidFill>
                <a:latin typeface="Centaur" pitchFamily="18" charset="0"/>
              </a:rPr>
              <a:t>The jail provides a video visitation system that represents the industries leading technologies providing reliable, easy-to-use, high-quality, yet cost effective, and highly scalable IC Solutions.  The system, provides the facility with the ability to improve operational efficiency by reducing inmate movement within the jail and frees up staff to concentrate more on safety and security matters.  This system allows us to increase the visitation hours, which ultimately benefits the public.</a:t>
            </a:r>
          </a:p>
          <a:p>
            <a:pPr marL="114300" indent="0">
              <a:lnSpc>
                <a:spcPct val="120000"/>
              </a:lnSpc>
              <a:buNone/>
            </a:pPr>
            <a:r>
              <a:rPr lang="en-US" sz="1200" dirty="0">
                <a:solidFill>
                  <a:schemeClr val="tx1"/>
                </a:solidFill>
                <a:latin typeface="Centaur" pitchFamily="18" charset="0"/>
              </a:rPr>
              <a:t>The system is a closed circuit TV platform that is fully recordable by a digital recorder.  The system offers several features, such as, variable time set-ups and staff monitoring of visits.  The system operates by camera operation at both the visitor’s site and the inmate’s location.  The visitor and inmate are seated in front of a monitor and closed circuit camera.  Video feeds from each camera will feed into the visitor’s monitor.  Audio is transmitted via a telephone receiver on each end. The visitor has the option to visit in the jail lobby, or they can opt to visit from home.  Registration for visitation is done through the IC Solutions website: ICSolutions.com. </a:t>
            </a:r>
          </a:p>
        </p:txBody>
      </p:sp>
      <p:sp>
        <p:nvSpPr>
          <p:cNvPr id="4" name="Content Placeholder 3"/>
          <p:cNvSpPr>
            <a:spLocks noGrp="1"/>
          </p:cNvSpPr>
          <p:nvPr>
            <p:ph sz="quarter" idx="14"/>
          </p:nvPr>
        </p:nvSpPr>
        <p:spPr>
          <a:xfrm>
            <a:off x="3314700" y="3581400"/>
            <a:ext cx="2743200" cy="5410200"/>
          </a:xfrm>
        </p:spPr>
        <p:txBody>
          <a:bodyPr>
            <a:noAutofit/>
          </a:bodyPr>
          <a:lstStyle/>
          <a:p>
            <a:pPr marL="114300" indent="0" algn="just">
              <a:buNone/>
            </a:pPr>
            <a:r>
              <a:rPr lang="en-US" sz="1200" dirty="0">
                <a:solidFill>
                  <a:schemeClr val="tx1"/>
                </a:solidFill>
                <a:latin typeface="Centaur" pitchFamily="18" charset="0"/>
              </a:rPr>
              <a:t>After the set time limit has been reached, the system will automatically terminate the connection, ending the visitation session.  </a:t>
            </a:r>
          </a:p>
          <a:p>
            <a:pPr marL="114300" indent="0">
              <a:buNone/>
            </a:pPr>
            <a:r>
              <a:rPr lang="en-US" sz="1200" dirty="0">
                <a:solidFill>
                  <a:schemeClr val="tx1"/>
                </a:solidFill>
                <a:latin typeface="Centaur" pitchFamily="18" charset="0"/>
              </a:rPr>
              <a:t>All visits are recorded on a digital video recorder and may be used in criminal proceedings.  The system allows for the investigator to listen to phone calls online at their leisure.  Jail staff have the option to turn the recording feature off in the case of attorney and clergy visits. Inmates are also able to order commissary through this system, and check their balances.</a:t>
            </a:r>
          </a:p>
          <a:p>
            <a:pPr marL="114300" indent="0" algn="just">
              <a:buNone/>
            </a:pPr>
            <a:endParaRPr lang="en-US" sz="1200" dirty="0">
              <a:solidFill>
                <a:schemeClr val="tx1"/>
              </a:solidFill>
              <a:latin typeface="Centaur" pitchFamily="18" charset="0"/>
            </a:endParaRPr>
          </a:p>
          <a:p>
            <a:pPr marL="114300" indent="0" algn="just">
              <a:buNone/>
            </a:pPr>
            <a:endParaRPr lang="en-US" sz="1200" b="1" dirty="0">
              <a:solidFill>
                <a:schemeClr val="tx1"/>
              </a:solidFill>
              <a:latin typeface="Centaur" pitchFamily="18" charset="0"/>
            </a:endParaRPr>
          </a:p>
          <a:p>
            <a:pPr marL="114300" indent="0" algn="just">
              <a:buNone/>
            </a:pPr>
            <a:r>
              <a:rPr lang="en-US" sz="1200" b="1" dirty="0">
                <a:solidFill>
                  <a:schemeClr val="tx1"/>
                </a:solidFill>
                <a:latin typeface="Centaur" pitchFamily="18" charset="0"/>
              </a:rPr>
              <a:t>Western Virginia Regional Jail</a:t>
            </a:r>
          </a:p>
          <a:p>
            <a:pPr marL="114300" indent="0">
              <a:buNone/>
            </a:pPr>
            <a:r>
              <a:rPr lang="en-US" sz="1200" dirty="0">
                <a:solidFill>
                  <a:schemeClr val="tx1"/>
                </a:solidFill>
                <a:latin typeface="Centaur" pitchFamily="18" charset="0"/>
              </a:rPr>
              <a:t>With the opening of the Western Virginia Regional Jail in April 2009, we installed 3 video monitors for visitors to use, so their visitors can visit  inmates at the Regional Jail from our jail.  This has helped reduce traffic and saved time by citizens not traveling to the Western Virginia Regional Jail for visitation.  </a:t>
            </a:r>
          </a:p>
        </p:txBody>
      </p:sp>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429000" y="762000"/>
            <a:ext cx="2533650" cy="2438400"/>
          </a:xfrm>
          <a:prstGeom prst="roundRect">
            <a:avLst>
              <a:gd name="adj" fmla="val 521"/>
            </a:avLst>
          </a:prstGeom>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descr="100_1758"/>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5645" r="9258"/>
          <a:stretch/>
        </p:blipFill>
        <p:spPr bwMode="auto">
          <a:xfrm>
            <a:off x="609600" y="6934200"/>
            <a:ext cx="2514600" cy="1750617"/>
          </a:xfrm>
          <a:prstGeom prst="roundRect">
            <a:avLst>
              <a:gd name="adj" fmla="val 0"/>
            </a:avLst>
          </a:prstGeom>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extBox 5"/>
          <p:cNvSpPr txBox="1"/>
          <p:nvPr/>
        </p:nvSpPr>
        <p:spPr>
          <a:xfrm>
            <a:off x="4191000" y="7491"/>
            <a:ext cx="2514600" cy="461665"/>
          </a:xfrm>
          <a:prstGeom prst="rect">
            <a:avLst/>
          </a:prstGeom>
          <a:noFill/>
        </p:spPr>
        <p:txBody>
          <a:bodyPr wrap="square" rtlCol="0">
            <a:spAutoFit/>
          </a:bodyPr>
          <a:lstStyle/>
          <a:p>
            <a:pPr algn="ctr"/>
            <a:r>
              <a:rPr lang="en-US" sz="2400" b="1" dirty="0">
                <a:solidFill>
                  <a:schemeClr val="bg1"/>
                </a:solidFill>
              </a:rPr>
              <a:t>VISITATION </a:t>
            </a:r>
          </a:p>
        </p:txBody>
      </p:sp>
      <p:sp>
        <p:nvSpPr>
          <p:cNvPr id="5" name="Slide Number Placeholder 4">
            <a:extLst>
              <a:ext uri="{FF2B5EF4-FFF2-40B4-BE49-F238E27FC236}">
                <a16:creationId xmlns:a16="http://schemas.microsoft.com/office/drawing/2014/main" id="{6E9766EF-6D77-94D8-1186-C2A9E3B62FDC}"/>
              </a:ext>
            </a:extLst>
          </p:cNvPr>
          <p:cNvSpPr>
            <a:spLocks noGrp="1"/>
          </p:cNvSpPr>
          <p:nvPr>
            <p:ph type="sldNum" sz="quarter" idx="12"/>
          </p:nvPr>
        </p:nvSpPr>
        <p:spPr/>
        <p:txBody>
          <a:bodyPr/>
          <a:lstStyle/>
          <a:p>
            <a:fld id="{49EB70E6-4B9A-4ED8-9B75-228DBFF8C0CA}" type="slidenum">
              <a:rPr lang="en-US" smtClean="0"/>
              <a:t>36</a:t>
            </a:fld>
            <a:endParaRPr lang="en-US" dirty="0"/>
          </a:p>
        </p:txBody>
      </p:sp>
    </p:spTree>
    <p:extLst>
      <p:ext uri="{BB962C8B-B14F-4D97-AF65-F5344CB8AC3E}">
        <p14:creationId xmlns:p14="http://schemas.microsoft.com/office/powerpoint/2010/main" val="3898191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0" y="751659"/>
            <a:ext cx="2743200" cy="4200144"/>
          </a:xfrm>
        </p:spPr>
        <p:txBody>
          <a:bodyPr>
            <a:noAutofit/>
          </a:bodyPr>
          <a:lstStyle/>
          <a:p>
            <a:pPr marL="114300" indent="0">
              <a:buNone/>
            </a:pPr>
            <a:endParaRPr lang="en-US" sz="1400" dirty="0">
              <a:latin typeface="Centaur" pitchFamily="18" charset="0"/>
            </a:endParaRPr>
          </a:p>
          <a:p>
            <a:pPr marL="114300" indent="0">
              <a:buNone/>
            </a:pPr>
            <a:r>
              <a:rPr lang="en-US" sz="1400" dirty="0">
                <a:solidFill>
                  <a:schemeClr val="tx1"/>
                </a:solidFill>
                <a:latin typeface="Centaur" pitchFamily="18" charset="0"/>
              </a:rPr>
              <a:t>The sentencing court may direct offenders to serve their sentence on Fridays through Sundays.  Due to the short duration of their confinement, these inmates may not receive visitors.  The sentencing court is notified of any violations and subsequent revocations from the program.  All weekender inmates are required to work, either cleaning inside the facility or outside the building picking up trash along the Roanoke County roadways.  In addition to picking up trash, we receive requests from local schools to perform various work such as mulching, painting, etc. </a:t>
            </a:r>
          </a:p>
        </p:txBody>
      </p:sp>
      <p:sp>
        <p:nvSpPr>
          <p:cNvPr id="4" name="Content Placeholder 3"/>
          <p:cNvSpPr>
            <a:spLocks noGrp="1"/>
          </p:cNvSpPr>
          <p:nvPr>
            <p:ph sz="quarter" idx="14"/>
          </p:nvPr>
        </p:nvSpPr>
        <p:spPr>
          <a:xfrm>
            <a:off x="3429000" y="4685987"/>
            <a:ext cx="2743200" cy="3954246"/>
          </a:xfrm>
        </p:spPr>
        <p:txBody>
          <a:bodyPr>
            <a:normAutofit fontScale="25000" lnSpcReduction="20000"/>
          </a:bodyPr>
          <a:lstStyle/>
          <a:p>
            <a:pPr marL="114300" indent="0">
              <a:lnSpc>
                <a:spcPct val="120000"/>
              </a:lnSpc>
              <a:buNone/>
            </a:pPr>
            <a:r>
              <a:rPr lang="en-US" sz="5600" dirty="0">
                <a:solidFill>
                  <a:schemeClr val="tx1"/>
                </a:solidFill>
                <a:latin typeface="Centaur" pitchFamily="18" charset="0"/>
              </a:rPr>
              <a:t>Weekender inmates must pay the jail $</a:t>
            </a:r>
            <a:r>
              <a:rPr lang="en-US" sz="5600" dirty="0">
                <a:solidFill>
                  <a:schemeClr val="tx1"/>
                </a:solidFill>
                <a:latin typeface="Times New Roman" pitchFamily="18" charset="0"/>
                <a:cs typeface="Times New Roman" pitchFamily="18" charset="0"/>
              </a:rPr>
              <a:t>4</a:t>
            </a:r>
            <a:r>
              <a:rPr lang="en-US" sz="5600" dirty="0">
                <a:solidFill>
                  <a:schemeClr val="tx1"/>
                </a:solidFill>
                <a:latin typeface="Centaur" pitchFamily="18" charset="0"/>
              </a:rPr>
              <a:t> per day in addition to $</a:t>
            </a:r>
            <a:r>
              <a:rPr lang="en-US" sz="5600" dirty="0">
                <a:solidFill>
                  <a:schemeClr val="tx1"/>
                </a:solidFill>
                <a:latin typeface="Times New Roman" pitchFamily="18" charset="0"/>
                <a:cs typeface="Times New Roman" pitchFamily="18" charset="0"/>
              </a:rPr>
              <a:t>1</a:t>
            </a:r>
            <a:r>
              <a:rPr lang="en-US" sz="5600" dirty="0">
                <a:solidFill>
                  <a:schemeClr val="tx1"/>
                </a:solidFill>
                <a:latin typeface="Centaur" pitchFamily="18" charset="0"/>
              </a:rPr>
              <a:t> per day for daily fees, and $5 for an admission kit fee and drug test fee in order to participate in the weekender program</a:t>
            </a:r>
            <a:r>
              <a:rPr lang="en-US" sz="5600" dirty="0">
                <a:latin typeface="Centaur" pitchFamily="18" charset="0"/>
              </a:rPr>
              <a:t>. In </a:t>
            </a:r>
            <a:r>
              <a:rPr lang="en-US" sz="5600" dirty="0">
                <a:latin typeface="Times New Roman" pitchFamily="18" charset="0"/>
                <a:cs typeface="Times New Roman" pitchFamily="18" charset="0"/>
              </a:rPr>
              <a:t>2024</a:t>
            </a:r>
            <a:r>
              <a:rPr lang="en-US" sz="5600" dirty="0">
                <a:latin typeface="Centaur" pitchFamily="18" charset="0"/>
              </a:rPr>
              <a:t>, the Sheriff’s Office collected over  $2,771.10 in weekender fees. The weekenders worked a total of </a:t>
            </a:r>
            <a:r>
              <a:rPr lang="en-US" sz="5600" dirty="0">
                <a:latin typeface="Times New Roman" pitchFamily="18" charset="0"/>
                <a:cs typeface="Times New Roman" pitchFamily="18" charset="0"/>
              </a:rPr>
              <a:t>230.5</a:t>
            </a:r>
            <a:r>
              <a:rPr lang="en-US" sz="5600" dirty="0">
                <a:latin typeface="Centaur" pitchFamily="18" charset="0"/>
              </a:rPr>
              <a:t> hours beautifying Roanoke County roadways and working on County-owned properties.  If the hours worked by the inmates were multiplied by $</a:t>
            </a:r>
            <a:r>
              <a:rPr lang="en-US" sz="5600" dirty="0">
                <a:latin typeface="Times New Roman" pitchFamily="18" charset="0"/>
                <a:cs typeface="Times New Roman" pitchFamily="18" charset="0"/>
              </a:rPr>
              <a:t>14.80</a:t>
            </a:r>
            <a:r>
              <a:rPr lang="en-US" sz="5600" dirty="0">
                <a:latin typeface="Centaur" pitchFamily="18" charset="0"/>
              </a:rPr>
              <a:t> (minimum average salary of Parks and Recreation Employees  without benefits), this program saved the citizens approximately $3,411.40.</a:t>
            </a:r>
            <a:r>
              <a:rPr lang="en-US" sz="2500" dirty="0">
                <a:latin typeface="Centaur" pitchFamily="18" charset="0"/>
              </a:rPr>
              <a:t>. </a:t>
            </a:r>
            <a:endParaRPr lang="en-US" dirty="0">
              <a:latin typeface="Centaur" pitchFamily="18" charset="0"/>
            </a:endParaRPr>
          </a:p>
        </p:txBody>
      </p:sp>
      <p:sp>
        <p:nvSpPr>
          <p:cNvPr id="10" name="TextBox 9"/>
          <p:cNvSpPr txBox="1"/>
          <p:nvPr/>
        </p:nvSpPr>
        <p:spPr>
          <a:xfrm>
            <a:off x="3886200" y="88268"/>
            <a:ext cx="2743200" cy="830997"/>
          </a:xfrm>
          <a:prstGeom prst="rect">
            <a:avLst/>
          </a:prstGeom>
          <a:noFill/>
        </p:spPr>
        <p:txBody>
          <a:bodyPr wrap="square" rtlCol="0">
            <a:spAutoFit/>
          </a:bodyPr>
          <a:lstStyle/>
          <a:p>
            <a:pPr algn="ctr"/>
            <a:r>
              <a:rPr lang="en-US" sz="2400" b="1" dirty="0">
                <a:solidFill>
                  <a:schemeClr val="bg1"/>
                </a:solidFill>
              </a:rPr>
              <a:t>WEEKENDER PROGRAM </a:t>
            </a:r>
          </a:p>
        </p:txBody>
      </p:sp>
      <p:pic>
        <p:nvPicPr>
          <p:cNvPr id="1026" name="Picture 2" descr="C:\Users\hjones\Desktop\Photos for Annual Report\Jail\Weekenders\IMG_36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394800"/>
            <a:ext cx="2789300" cy="2091975"/>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1027" name="Picture 3" descr="C:\Users\hjones\Desktop\Photos for Annual Report\Jail\Weekenders\Resized_20200307_1411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876802"/>
            <a:ext cx="2789299" cy="1355724"/>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1029" name="Picture 5" descr="C:\Users\hjones\Desktop\Photos for Annual Report\Jail\Weekenders\Resized_20200307_1412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1044647"/>
            <a:ext cx="2426368" cy="326506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2213087-4985-4A91-B775-905FF6E4BC82}"/>
              </a:ext>
            </a:extLst>
          </p:cNvPr>
          <p:cNvSpPr>
            <a:spLocks noGrp="1"/>
          </p:cNvSpPr>
          <p:nvPr>
            <p:ph type="sldNum" sz="quarter" idx="12"/>
          </p:nvPr>
        </p:nvSpPr>
        <p:spPr/>
        <p:txBody>
          <a:bodyPr/>
          <a:lstStyle/>
          <a:p>
            <a:fld id="{49EB70E6-4B9A-4ED8-9B75-228DBFF8C0CA}" type="slidenum">
              <a:rPr lang="en-US" smtClean="0"/>
              <a:t>37</a:t>
            </a:fld>
            <a:endParaRPr lang="en-US" dirty="0"/>
          </a:p>
        </p:txBody>
      </p:sp>
    </p:spTree>
    <p:extLst>
      <p:ext uri="{BB962C8B-B14F-4D97-AF65-F5344CB8AC3E}">
        <p14:creationId xmlns:p14="http://schemas.microsoft.com/office/powerpoint/2010/main" val="1369102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685800"/>
            <a:ext cx="2819400" cy="4321314"/>
          </a:xfrm>
        </p:spPr>
        <p:txBody>
          <a:bodyPr>
            <a:normAutofit fontScale="25000" lnSpcReduction="20000"/>
          </a:bodyPr>
          <a:lstStyle/>
          <a:p>
            <a:pPr marL="114300" indent="0">
              <a:buNone/>
            </a:pPr>
            <a:r>
              <a:rPr lang="en-US" sz="6000" dirty="0">
                <a:solidFill>
                  <a:schemeClr val="tx1"/>
                </a:solidFill>
                <a:latin typeface="Centaur" pitchFamily="18" charset="0"/>
              </a:rPr>
              <a:t>The jail utilizes the experience of  inmates assigned to our trusty programs.  These inmates do not receive any monetary compensation. They are, however, not charged the $</a:t>
            </a:r>
            <a:r>
              <a:rPr lang="en-US" sz="6000" dirty="0">
                <a:solidFill>
                  <a:schemeClr val="tx1"/>
                </a:solidFill>
                <a:latin typeface="Times New Roman" pitchFamily="18" charset="0"/>
                <a:cs typeface="Times New Roman" pitchFamily="18" charset="0"/>
              </a:rPr>
              <a:t>1.00</a:t>
            </a:r>
            <a:r>
              <a:rPr lang="en-US" sz="6000" dirty="0">
                <a:solidFill>
                  <a:schemeClr val="tx1"/>
                </a:solidFill>
                <a:latin typeface="Centaur" pitchFamily="18" charset="0"/>
              </a:rPr>
              <a:t>/day fee for room and board.  Inmates serving as trusties may be eligible for time off their sentences for the work they perform, if they meet the criteria as specified per the policy of the Virginia Department of Corrections.  </a:t>
            </a:r>
          </a:p>
          <a:p>
            <a:pPr marL="114300" indent="0">
              <a:buNone/>
            </a:pPr>
            <a:r>
              <a:rPr lang="en-US" sz="6000" dirty="0">
                <a:solidFill>
                  <a:schemeClr val="tx1"/>
                </a:solidFill>
                <a:latin typeface="Centaur" pitchFamily="18" charset="0"/>
              </a:rPr>
              <a:t>Trusties are utilized for cleaning Sheriff’s Office vehicles and offices, maintenance of the buildings and grounds, laundry service for inmates, and kitchen duties.  Inmates assigned to the work programs receive benefits not available to regular inmates, which may include additional visitation time and additional nutritional allowance for meals. </a:t>
            </a:r>
          </a:p>
          <a:p>
            <a:pPr marL="114300" indent="0">
              <a:buNone/>
            </a:pPr>
            <a:endParaRPr lang="en-US" dirty="0"/>
          </a:p>
        </p:txBody>
      </p:sp>
      <p:sp>
        <p:nvSpPr>
          <p:cNvPr id="4" name="Content Placeholder 3"/>
          <p:cNvSpPr>
            <a:spLocks noGrp="1"/>
          </p:cNvSpPr>
          <p:nvPr>
            <p:ph sz="quarter" idx="14"/>
          </p:nvPr>
        </p:nvSpPr>
        <p:spPr>
          <a:xfrm>
            <a:off x="3581400" y="3733800"/>
            <a:ext cx="2743200" cy="1752600"/>
          </a:xfrm>
        </p:spPr>
        <p:txBody>
          <a:bodyPr>
            <a:normAutofit fontScale="25000" lnSpcReduction="20000"/>
          </a:bodyPr>
          <a:lstStyle/>
          <a:p>
            <a:pPr marL="114300" indent="0">
              <a:buNone/>
            </a:pPr>
            <a:endParaRPr lang="en-US" sz="4300" dirty="0">
              <a:latin typeface="Centaur" pitchFamily="18" charset="0"/>
            </a:endParaRPr>
          </a:p>
          <a:p>
            <a:pPr marL="114300" indent="0">
              <a:buNone/>
            </a:pPr>
            <a:r>
              <a:rPr lang="en-US" sz="6000" dirty="0">
                <a:solidFill>
                  <a:schemeClr val="tx1"/>
                </a:solidFill>
                <a:latin typeface="Centaur" pitchFamily="18" charset="0"/>
              </a:rPr>
              <a:t>Inmate labor was provided for several projects this year.  Inmates assisted in brush and tree removal and beautification projects at several Roanoke County Schools.  Trusties maintain the grounds around the courthouse </a:t>
            </a:r>
            <a:r>
              <a:rPr lang="en-US" sz="6000" dirty="0">
                <a:latin typeface="Centaur" pitchFamily="18" charset="0"/>
              </a:rPr>
              <a:t>c</a:t>
            </a:r>
            <a:r>
              <a:rPr lang="en-US" sz="6000" dirty="0">
                <a:solidFill>
                  <a:schemeClr val="tx1"/>
                </a:solidFill>
                <a:latin typeface="Centaur" pitchFamily="18" charset="0"/>
              </a:rPr>
              <a:t>omplex and the jail.  </a:t>
            </a:r>
          </a:p>
        </p:txBody>
      </p:sp>
      <p:graphicFrame>
        <p:nvGraphicFramePr>
          <p:cNvPr id="5" name="Table 4"/>
          <p:cNvGraphicFramePr>
            <a:graphicFrameLocks noGrp="1"/>
          </p:cNvGraphicFramePr>
          <p:nvPr>
            <p:extLst>
              <p:ext uri="{D42A27DB-BD31-4B8C-83A1-F6EECF244321}">
                <p14:modId xmlns:p14="http://schemas.microsoft.com/office/powerpoint/2010/main" val="1975145392"/>
              </p:ext>
            </p:extLst>
          </p:nvPr>
        </p:nvGraphicFramePr>
        <p:xfrm>
          <a:off x="3657600" y="5658853"/>
          <a:ext cx="2743200" cy="1905001"/>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592113">
                <a:tc gridSpan="2">
                  <a:txBody>
                    <a:bodyPr/>
                    <a:lstStyle/>
                    <a:p>
                      <a:r>
                        <a:rPr lang="en-US" dirty="0"/>
                        <a:t>2023 Trusty Statistics</a:t>
                      </a:r>
                      <a:endParaRPr lang="en-US" dirty="0">
                        <a:solidFill>
                          <a:schemeClr val="bg1">
                            <a:lumMod val="65000"/>
                            <a:lumOff val="35000"/>
                          </a:schemeClr>
                        </a:solidFill>
                      </a:endParaRPr>
                    </a:p>
                  </a:txBody>
                  <a:tcPr/>
                </a:tc>
                <a:tc hMerge="1">
                  <a:txBody>
                    <a:bodyPr/>
                    <a:lstStyle/>
                    <a:p>
                      <a:endParaRPr lang="en-US" dirty="0"/>
                    </a:p>
                  </a:txBody>
                  <a:tcPr/>
                </a:tc>
                <a:extLst>
                  <a:ext uri="{0D108BD9-81ED-4DB2-BD59-A6C34878D82A}">
                    <a16:rowId xmlns:a16="http://schemas.microsoft.com/office/drawing/2014/main" val="10000"/>
                  </a:ext>
                </a:extLst>
              </a:tr>
              <a:tr h="592113">
                <a:tc>
                  <a:txBody>
                    <a:bodyPr/>
                    <a:lstStyle/>
                    <a:p>
                      <a:r>
                        <a:rPr lang="en-US" dirty="0">
                          <a:solidFill>
                            <a:srgbClr val="FF0000"/>
                          </a:solidFill>
                        </a:rPr>
                        <a:t>Hours</a:t>
                      </a:r>
                      <a:r>
                        <a:rPr lang="en-US" baseline="0" dirty="0">
                          <a:solidFill>
                            <a:srgbClr val="FF0000"/>
                          </a:solidFill>
                        </a:rPr>
                        <a:t> Worked</a:t>
                      </a:r>
                      <a:endParaRPr lang="en-US" dirty="0">
                        <a:solidFill>
                          <a:srgbClr val="FF0000"/>
                        </a:solidFill>
                      </a:endParaRPr>
                    </a:p>
                  </a:txBody>
                  <a:tcPr/>
                </a:tc>
                <a:tc>
                  <a:txBody>
                    <a:bodyPr/>
                    <a:lstStyle/>
                    <a:p>
                      <a:pPr algn="r"/>
                      <a:r>
                        <a:rPr lang="en-US" dirty="0">
                          <a:solidFill>
                            <a:srgbClr val="FF0000"/>
                          </a:solidFill>
                        </a:rPr>
                        <a:t>60,424</a:t>
                      </a:r>
                    </a:p>
                  </a:txBody>
                  <a:tcPr/>
                </a:tc>
                <a:extLst>
                  <a:ext uri="{0D108BD9-81ED-4DB2-BD59-A6C34878D82A}">
                    <a16:rowId xmlns:a16="http://schemas.microsoft.com/office/drawing/2014/main" val="10001"/>
                  </a:ext>
                </a:extLst>
              </a:tr>
              <a:tr h="720775">
                <a:tc>
                  <a:txBody>
                    <a:bodyPr/>
                    <a:lstStyle/>
                    <a:p>
                      <a:r>
                        <a:rPr lang="en-US" dirty="0">
                          <a:solidFill>
                            <a:srgbClr val="FF0000"/>
                          </a:solidFill>
                        </a:rPr>
                        <a:t>Value of Work</a:t>
                      </a:r>
                    </a:p>
                    <a:p>
                      <a:r>
                        <a:rPr lang="en-US" sz="1000" dirty="0">
                          <a:solidFill>
                            <a:srgbClr val="FF0000"/>
                          </a:solidFill>
                        </a:rPr>
                        <a:t>($14.80/hr. wage w/o benefits)</a:t>
                      </a:r>
                      <a:endParaRPr lang="en-US" sz="1000" i="1" dirty="0">
                        <a:solidFill>
                          <a:srgbClr val="FF0000"/>
                        </a:solidFill>
                      </a:endParaRPr>
                    </a:p>
                  </a:txBody>
                  <a:tcPr/>
                </a:tc>
                <a:tc>
                  <a:txBody>
                    <a:bodyPr/>
                    <a:lstStyle/>
                    <a:p>
                      <a:pPr algn="r"/>
                      <a:r>
                        <a:rPr lang="en-US" dirty="0">
                          <a:solidFill>
                            <a:srgbClr val="FF0000"/>
                          </a:solidFill>
                        </a:rPr>
                        <a:t>$894,275.20</a:t>
                      </a:r>
                    </a:p>
                  </a:txBody>
                  <a:tcPr/>
                </a:tc>
                <a:extLst>
                  <a:ext uri="{0D108BD9-81ED-4DB2-BD59-A6C34878D82A}">
                    <a16:rowId xmlns:a16="http://schemas.microsoft.com/office/drawing/2014/main" val="10002"/>
                  </a:ext>
                </a:extLst>
              </a:tr>
            </a:tbl>
          </a:graphicData>
        </a:graphic>
      </p:graphicFrame>
      <p:sp>
        <p:nvSpPr>
          <p:cNvPr id="12" name="TextBox 11"/>
          <p:cNvSpPr txBox="1"/>
          <p:nvPr/>
        </p:nvSpPr>
        <p:spPr>
          <a:xfrm>
            <a:off x="3426995" y="120315"/>
            <a:ext cx="2973805" cy="830997"/>
          </a:xfrm>
          <a:prstGeom prst="rect">
            <a:avLst/>
          </a:prstGeom>
          <a:noFill/>
        </p:spPr>
        <p:txBody>
          <a:bodyPr wrap="square" rtlCol="0">
            <a:spAutoFit/>
          </a:bodyPr>
          <a:lstStyle/>
          <a:p>
            <a:pPr algn="ctr"/>
            <a:r>
              <a:rPr lang="en-US" sz="2400" b="1" dirty="0">
                <a:solidFill>
                  <a:schemeClr val="bg1"/>
                </a:solidFill>
              </a:rPr>
              <a:t>JAIL TRUSTY WORK PROGRAM</a:t>
            </a:r>
          </a:p>
        </p:txBody>
      </p:sp>
      <p:pic>
        <p:nvPicPr>
          <p:cNvPr id="2050" name="Picture 2" descr="C:\Users\hjones\Desktop\Photos for Annual Report\Jail\IMG_04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429000" y="133350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jones\Desktop\Photos for Annual Report\Jail\Trusty's\colla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176" y="5292583"/>
            <a:ext cx="3045995" cy="304599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CADF4C7E-59A6-78EA-7212-B7036BD26BD0}"/>
              </a:ext>
            </a:extLst>
          </p:cNvPr>
          <p:cNvSpPr>
            <a:spLocks noGrp="1"/>
          </p:cNvSpPr>
          <p:nvPr>
            <p:ph type="sldNum" sz="quarter" idx="12"/>
          </p:nvPr>
        </p:nvSpPr>
        <p:spPr/>
        <p:txBody>
          <a:bodyPr/>
          <a:lstStyle/>
          <a:p>
            <a:fld id="{49EB70E6-4B9A-4ED8-9B75-228DBFF8C0CA}" type="slidenum">
              <a:rPr lang="en-US" smtClean="0"/>
              <a:t>38</a:t>
            </a:fld>
            <a:endParaRPr lang="en-US" dirty="0"/>
          </a:p>
        </p:txBody>
      </p:sp>
    </p:spTree>
    <p:extLst>
      <p:ext uri="{BB962C8B-B14F-4D97-AF65-F5344CB8AC3E}">
        <p14:creationId xmlns:p14="http://schemas.microsoft.com/office/powerpoint/2010/main" val="2613119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685800"/>
            <a:ext cx="2857500" cy="4114800"/>
          </a:xfrm>
        </p:spPr>
        <p:txBody>
          <a:bodyPr>
            <a:noAutofit/>
          </a:bodyPr>
          <a:lstStyle/>
          <a:p>
            <a:pPr marL="114300" indent="0">
              <a:buNone/>
            </a:pPr>
            <a:r>
              <a:rPr lang="en-US" sz="1300" dirty="0">
                <a:solidFill>
                  <a:schemeClr val="tx1"/>
                </a:solidFill>
                <a:latin typeface="Centaur" pitchFamily="18" charset="0"/>
              </a:rPr>
              <a:t>The inmate work force was established on August 30, 2010, to provide assistance to Roanoke County and provide an opportunity for non-violent and thoroughly screened inmates the opportunity to develop work skills and habits.  The work force works closely with the Roanoke County Parks and Recreation Department. Supervised inmates complete weekly projects assigned to them.  During the Spring, Summer, and Fall months, two inmate work crews conduct extensive mowing and landscaping activities throughout various Roanoke County sites. These sites include, but are not limited to, public parks, county libraries, fire stations, Camp Roanoke, the fleet center, and road medians across the county. </a:t>
            </a:r>
          </a:p>
        </p:txBody>
      </p:sp>
      <p:sp>
        <p:nvSpPr>
          <p:cNvPr id="4" name="Content Placeholder 3"/>
          <p:cNvSpPr>
            <a:spLocks noGrp="1"/>
          </p:cNvSpPr>
          <p:nvPr>
            <p:ph sz="quarter" idx="14"/>
          </p:nvPr>
        </p:nvSpPr>
        <p:spPr>
          <a:xfrm>
            <a:off x="3511974" y="2324100"/>
            <a:ext cx="2875808" cy="6172200"/>
          </a:xfrm>
        </p:spPr>
        <p:txBody>
          <a:bodyPr>
            <a:noAutofit/>
          </a:bodyPr>
          <a:lstStyle/>
          <a:p>
            <a:pPr marL="114300" indent="0">
              <a:buNone/>
            </a:pPr>
            <a:endParaRPr lang="en-US" sz="1200" dirty="0">
              <a:latin typeface="Centaur" pitchFamily="18" charset="0"/>
            </a:endParaRPr>
          </a:p>
          <a:p>
            <a:pPr marL="114300" indent="0">
              <a:buNone/>
            </a:pPr>
            <a:endParaRPr lang="en-US" sz="1200" dirty="0">
              <a:latin typeface="Centaur" pitchFamily="18" charset="0"/>
            </a:endParaRPr>
          </a:p>
          <a:p>
            <a:pPr marL="114300" indent="0">
              <a:buNone/>
            </a:pPr>
            <a:endParaRPr lang="en-US" sz="1200" dirty="0">
              <a:latin typeface="Centaur" pitchFamily="18" charset="0"/>
            </a:endParaRPr>
          </a:p>
          <a:p>
            <a:pPr marL="114300" indent="0">
              <a:buNone/>
            </a:pPr>
            <a:r>
              <a:rPr lang="en-US" sz="1300" dirty="0">
                <a:solidFill>
                  <a:schemeClr val="tx1"/>
                </a:solidFill>
                <a:latin typeface="Centaur" pitchFamily="18" charset="0"/>
              </a:rPr>
              <a:t>During the Winters, inmates are assigned to painting projects inside County Buildings, leaf removal, snow removal, landscaping, and trash pick-up throughout the County. The work force is comprised of highly screened and selected inmates that are no danger to the community.  These inmates must meet strict criteria to be considered for this program.  Selected inmates must be sentenced , they can not have any outstanding warrants, and no more than 3 years left to serve. Inmates would have the opportunity to receive credits which would reduce the length of their sentence, and therefore reduce Roanoke County’s overall cost to house the inmate.  In addition, a labor force is provided at minimal cost to the County.  Roanoke County Parks and Recreation provide training on the equipment used by the inmates.  </a:t>
            </a:r>
            <a:r>
              <a:rPr lang="en-US" sz="1300" dirty="0">
                <a:latin typeface="Centaur" pitchFamily="18" charset="0"/>
              </a:rPr>
              <a:t>Currently, there are three inmate work crews.  </a:t>
            </a:r>
            <a:r>
              <a:rPr lang="en-US" sz="1300" dirty="0">
                <a:solidFill>
                  <a:schemeClr val="tx1"/>
                </a:solidFill>
                <a:latin typeface="Centaur" pitchFamily="18" charset="0"/>
              </a:rPr>
              <a:t>Each crew is supervised by a Deputy Sheriff. The Work Force program operates Monday through Friday, however the working hours may vary depending on the work assignments.  </a:t>
            </a:r>
          </a:p>
        </p:txBody>
      </p:sp>
      <p:graphicFrame>
        <p:nvGraphicFramePr>
          <p:cNvPr id="7" name="Table 6"/>
          <p:cNvGraphicFramePr>
            <a:graphicFrameLocks noGrp="1"/>
          </p:cNvGraphicFramePr>
          <p:nvPr>
            <p:extLst>
              <p:ext uri="{D42A27DB-BD31-4B8C-83A1-F6EECF244321}">
                <p14:modId xmlns:p14="http://schemas.microsoft.com/office/powerpoint/2010/main" val="508758417"/>
              </p:ext>
            </p:extLst>
          </p:nvPr>
        </p:nvGraphicFramePr>
        <p:xfrm>
          <a:off x="457200" y="6324601"/>
          <a:ext cx="2971801" cy="2057399"/>
        </p:xfrm>
        <a:graphic>
          <a:graphicData uri="http://schemas.openxmlformats.org/drawingml/2006/table">
            <a:tbl>
              <a:tblPr firstRow="1" bandRow="1">
                <a:tableStyleId>{5C22544A-7EE6-4342-B048-85BDC9FD1C3A}</a:tableStyleId>
              </a:tblPr>
              <a:tblGrid>
                <a:gridCol w="1687355">
                  <a:extLst>
                    <a:ext uri="{9D8B030D-6E8A-4147-A177-3AD203B41FA5}">
                      <a16:colId xmlns:a16="http://schemas.microsoft.com/office/drawing/2014/main" val="20000"/>
                    </a:ext>
                  </a:extLst>
                </a:gridCol>
                <a:gridCol w="1284446">
                  <a:extLst>
                    <a:ext uri="{9D8B030D-6E8A-4147-A177-3AD203B41FA5}">
                      <a16:colId xmlns:a16="http://schemas.microsoft.com/office/drawing/2014/main" val="20001"/>
                    </a:ext>
                  </a:extLst>
                </a:gridCol>
              </a:tblGrid>
              <a:tr h="601043">
                <a:tc gridSpan="2">
                  <a:txBody>
                    <a:bodyPr/>
                    <a:lstStyle/>
                    <a:p>
                      <a:r>
                        <a:rPr lang="en-US" dirty="0"/>
                        <a:t>2023 Work Force</a:t>
                      </a:r>
                      <a:r>
                        <a:rPr lang="en-US" baseline="0" dirty="0"/>
                        <a:t> </a:t>
                      </a:r>
                      <a:r>
                        <a:rPr lang="en-US" dirty="0"/>
                        <a:t>Statistics</a:t>
                      </a:r>
                      <a:endParaRPr lang="en-US" dirty="0">
                        <a:solidFill>
                          <a:schemeClr val="bg1">
                            <a:lumMod val="65000"/>
                            <a:lumOff val="35000"/>
                          </a:schemeClr>
                        </a:solidFill>
                      </a:endParaRPr>
                    </a:p>
                  </a:txBody>
                  <a:tcPr/>
                </a:tc>
                <a:tc hMerge="1">
                  <a:txBody>
                    <a:bodyPr/>
                    <a:lstStyle/>
                    <a:p>
                      <a:endParaRPr lang="en-US" dirty="0"/>
                    </a:p>
                  </a:txBody>
                  <a:tcPr/>
                </a:tc>
                <a:extLst>
                  <a:ext uri="{0D108BD9-81ED-4DB2-BD59-A6C34878D82A}">
                    <a16:rowId xmlns:a16="http://schemas.microsoft.com/office/drawing/2014/main" val="10000"/>
                  </a:ext>
                </a:extLst>
              </a:tr>
              <a:tr h="588144">
                <a:tc>
                  <a:txBody>
                    <a:bodyPr/>
                    <a:lstStyle/>
                    <a:p>
                      <a:r>
                        <a:rPr lang="en-US" dirty="0">
                          <a:solidFill>
                            <a:schemeClr val="bg1"/>
                          </a:solidFill>
                        </a:rPr>
                        <a:t>Hours</a:t>
                      </a:r>
                      <a:r>
                        <a:rPr lang="en-US" baseline="0" dirty="0">
                          <a:solidFill>
                            <a:schemeClr val="bg1"/>
                          </a:solidFill>
                        </a:rPr>
                        <a:t> Worked</a:t>
                      </a:r>
                      <a:endParaRPr lang="en-US" dirty="0">
                        <a:solidFill>
                          <a:schemeClr val="bg1"/>
                        </a:solidFill>
                      </a:endParaRPr>
                    </a:p>
                  </a:txBody>
                  <a:tcPr/>
                </a:tc>
                <a:tc>
                  <a:txBody>
                    <a:bodyPr/>
                    <a:lstStyle/>
                    <a:p>
                      <a:pPr algn="r"/>
                      <a:r>
                        <a:rPr lang="en-US" dirty="0">
                          <a:solidFill>
                            <a:schemeClr val="bg1"/>
                          </a:solidFill>
                        </a:rPr>
                        <a:t>5,529</a:t>
                      </a:r>
                    </a:p>
                  </a:txBody>
                  <a:tcPr/>
                </a:tc>
                <a:extLst>
                  <a:ext uri="{0D108BD9-81ED-4DB2-BD59-A6C34878D82A}">
                    <a16:rowId xmlns:a16="http://schemas.microsoft.com/office/drawing/2014/main" val="10001"/>
                  </a:ext>
                </a:extLst>
              </a:tr>
              <a:tr h="868212">
                <a:tc>
                  <a:txBody>
                    <a:bodyPr/>
                    <a:lstStyle/>
                    <a:p>
                      <a:r>
                        <a:rPr lang="en-US" dirty="0">
                          <a:solidFill>
                            <a:schemeClr val="bg1"/>
                          </a:solidFill>
                        </a:rPr>
                        <a:t>Value of Work</a:t>
                      </a:r>
                    </a:p>
                    <a:p>
                      <a:r>
                        <a:rPr lang="en-US" sz="1000" dirty="0">
                          <a:solidFill>
                            <a:schemeClr val="bg1"/>
                          </a:solidFill>
                        </a:rPr>
                        <a:t>($14.80/hr. wage w/o benefits)</a:t>
                      </a:r>
                      <a:endParaRPr lang="en-US" sz="1000" i="1" dirty="0">
                        <a:solidFill>
                          <a:schemeClr val="bg1"/>
                        </a:solidFill>
                      </a:endParaRPr>
                    </a:p>
                  </a:txBody>
                  <a:tcPr/>
                </a:tc>
                <a:tc>
                  <a:txBody>
                    <a:bodyPr/>
                    <a:lstStyle/>
                    <a:p>
                      <a:pPr algn="r"/>
                      <a:r>
                        <a:rPr lang="en-US" dirty="0">
                          <a:solidFill>
                            <a:schemeClr val="bg1"/>
                          </a:solidFill>
                        </a:rPr>
                        <a:t>$81,829.20</a:t>
                      </a:r>
                    </a:p>
                  </a:txBody>
                  <a:tcPr/>
                </a:tc>
                <a:extLst>
                  <a:ext uri="{0D108BD9-81ED-4DB2-BD59-A6C34878D82A}">
                    <a16:rowId xmlns:a16="http://schemas.microsoft.com/office/drawing/2014/main" val="10002"/>
                  </a:ext>
                </a:extLst>
              </a:tr>
            </a:tbl>
          </a:graphicData>
        </a:graphic>
      </p:graphicFrame>
      <p:pic>
        <p:nvPicPr>
          <p:cNvPr id="2050" name="Picture 2" descr="C:\Users\hjones\Desktop\Photos for Annual Report\Workforce\Resized_20200130_0951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399" y="1066800"/>
            <a:ext cx="2736959" cy="1600200"/>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2052" name="Picture 4" descr="C:\Users\hjones\Desktop\Photos for Annual Report\Workforce\20200130_101459_resized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2050" y="4343400"/>
            <a:ext cx="1524000" cy="1862667"/>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114800" y="12068"/>
            <a:ext cx="2476296" cy="830997"/>
          </a:xfrm>
          <a:prstGeom prst="rect">
            <a:avLst/>
          </a:prstGeom>
          <a:noFill/>
        </p:spPr>
        <p:txBody>
          <a:bodyPr wrap="square" rtlCol="0">
            <a:spAutoFit/>
          </a:bodyPr>
          <a:lstStyle/>
          <a:p>
            <a:pPr algn="ctr"/>
            <a:r>
              <a:rPr lang="en-US" sz="2400" b="1" dirty="0">
                <a:solidFill>
                  <a:schemeClr val="bg1"/>
                </a:solidFill>
              </a:rPr>
              <a:t>WORK FORCE PROGRAM</a:t>
            </a:r>
          </a:p>
        </p:txBody>
      </p:sp>
      <p:sp>
        <p:nvSpPr>
          <p:cNvPr id="5" name="Slide Number Placeholder 4">
            <a:extLst>
              <a:ext uri="{FF2B5EF4-FFF2-40B4-BE49-F238E27FC236}">
                <a16:creationId xmlns:a16="http://schemas.microsoft.com/office/drawing/2014/main" id="{9377DC4B-1145-B022-63AF-07D1373283C5}"/>
              </a:ext>
            </a:extLst>
          </p:cNvPr>
          <p:cNvSpPr>
            <a:spLocks noGrp="1"/>
          </p:cNvSpPr>
          <p:nvPr>
            <p:ph type="sldNum" sz="quarter" idx="12"/>
          </p:nvPr>
        </p:nvSpPr>
        <p:spPr/>
        <p:txBody>
          <a:bodyPr/>
          <a:lstStyle/>
          <a:p>
            <a:fld id="{49EB70E6-4B9A-4ED8-9B75-228DBFF8C0CA}" type="slidenum">
              <a:rPr lang="en-US" smtClean="0"/>
              <a:t>39</a:t>
            </a:fld>
            <a:endParaRPr lang="en-US" dirty="0"/>
          </a:p>
        </p:txBody>
      </p:sp>
    </p:spTree>
    <p:extLst>
      <p:ext uri="{BB962C8B-B14F-4D97-AF65-F5344CB8AC3E}">
        <p14:creationId xmlns:p14="http://schemas.microsoft.com/office/powerpoint/2010/main" val="3546018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0" y="1541463"/>
            <a:ext cx="3314700" cy="2954337"/>
          </a:xfrm>
        </p:spPr>
        <p:txBody>
          <a:bodyPr>
            <a:noAutofit/>
          </a:bodyPr>
          <a:lstStyle/>
          <a:p>
            <a:pPr marL="114300" indent="0">
              <a:spcBef>
                <a:spcPts val="0"/>
              </a:spcBef>
              <a:spcAft>
                <a:spcPts val="600"/>
              </a:spcAft>
              <a:buNone/>
            </a:pPr>
            <a:endParaRPr lang="en-US" sz="11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100" dirty="0"/>
          </a:p>
          <a:p>
            <a:pPr marL="114300" indent="0">
              <a:spcBef>
                <a:spcPts val="0"/>
              </a:spcBef>
              <a:spcAft>
                <a:spcPts val="600"/>
              </a:spcAft>
              <a:buNone/>
            </a:pPr>
            <a:endParaRPr lang="en-US" sz="1100" dirty="0"/>
          </a:p>
        </p:txBody>
      </p:sp>
      <p:sp>
        <p:nvSpPr>
          <p:cNvPr id="7" name="TextBox 6"/>
          <p:cNvSpPr txBox="1"/>
          <p:nvPr/>
        </p:nvSpPr>
        <p:spPr>
          <a:xfrm>
            <a:off x="571500" y="3538478"/>
            <a:ext cx="5715000" cy="8817799"/>
          </a:xfrm>
          <a:prstGeom prst="rect">
            <a:avLst/>
          </a:prstGeom>
          <a:noFill/>
        </p:spPr>
        <p:txBody>
          <a:bodyPr wrap="square" rtlCol="0">
            <a:spAutoFit/>
          </a:bodyPr>
          <a:lstStyle/>
          <a:p>
            <a:r>
              <a:rPr lang="en-US" sz="1600" dirty="0">
                <a:latin typeface="Centaur" panose="02030504050205020304" pitchFamily="18" charset="0"/>
              </a:rPr>
              <a:t>Sheriff Orange is a native of the Roanoke Valley and after a brief time away with the U.S. Army, returned here to raise his family.  Sheriff Orange is a graduate of Liberty University and has served the Valley in public safety since 2001.  Sheriff Orange is a forward thinking, community-oriented Sheriff, who takes great pride in the opportunity he has been given to serve the citizens of Roanoke County as their Sheriff.  Sheriff Orange, along with his wife Beverly, and three sons are very active in the community and their local church, through a number of different service and volunteer responsibilities.  Sheriff Orange believes that his years of experience in Law Enforcement and Corrections, along with a desire to serve, help to build and foster positive relationships throughout the community.  Sheriff Orange welcomes community input and asks that citizens not hesitate to contact him with questions, concerns or suggestions.</a:t>
            </a:r>
          </a:p>
          <a:p>
            <a:r>
              <a:rPr lang="en-US" sz="1600" dirty="0">
                <a:latin typeface="Centaur" panose="02030504050205020304" pitchFamily="18" charset="0"/>
              </a:rPr>
              <a:t> </a:t>
            </a:r>
          </a:p>
          <a:p>
            <a:r>
              <a:rPr lang="en-US" sz="1600" dirty="0">
                <a:latin typeface="Centaur" panose="02030504050205020304" pitchFamily="18" charset="0"/>
              </a:rPr>
              <a:t>“It is a blessing and an honor to serve the citizens of Roanoke County as their Sheriff and it is my goal to ensure we provide our citizens with the highest level of service possible.”  </a:t>
            </a:r>
          </a:p>
          <a:p>
            <a:pPr marL="114300" indent="0">
              <a:spcAft>
                <a:spcPts val="600"/>
              </a:spcAft>
              <a:buNone/>
            </a:pPr>
            <a:endParaRPr lang="en-US" sz="1600" dirty="0"/>
          </a:p>
          <a:p>
            <a:pPr marL="114300" indent="0">
              <a:spcAft>
                <a:spcPts val="600"/>
              </a:spcAft>
              <a:buNone/>
            </a:pPr>
            <a:endParaRPr lang="en-US" sz="16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200" dirty="0"/>
          </a:p>
          <a:p>
            <a:pPr marL="114300" indent="0">
              <a:spcAft>
                <a:spcPts val="600"/>
              </a:spcAft>
              <a:buNone/>
            </a:pPr>
            <a:r>
              <a:rPr lang="en-US" sz="1200" dirty="0"/>
              <a:t>“</a:t>
            </a:r>
          </a:p>
        </p:txBody>
      </p:sp>
      <p:sp>
        <p:nvSpPr>
          <p:cNvPr id="4" name="TextBox 3"/>
          <p:cNvSpPr txBox="1"/>
          <p:nvPr/>
        </p:nvSpPr>
        <p:spPr>
          <a:xfrm>
            <a:off x="4995184" y="208666"/>
            <a:ext cx="1676400" cy="1200329"/>
          </a:xfrm>
          <a:prstGeom prst="rect">
            <a:avLst/>
          </a:prstGeom>
          <a:noFill/>
        </p:spPr>
        <p:txBody>
          <a:bodyPr wrap="square" rtlCol="0">
            <a:spAutoFit/>
          </a:bodyPr>
          <a:lstStyle/>
          <a:p>
            <a:pPr algn="ctr"/>
            <a:r>
              <a:rPr lang="en-US" sz="2400" b="1" dirty="0">
                <a:solidFill>
                  <a:schemeClr val="bg1"/>
                </a:solidFill>
              </a:rPr>
              <a:t>MEET THE SHERIFF</a:t>
            </a:r>
          </a:p>
        </p:txBody>
      </p:sp>
      <p:pic>
        <p:nvPicPr>
          <p:cNvPr id="6" name="Picture 5">
            <a:extLst>
              <a:ext uri="{FF2B5EF4-FFF2-40B4-BE49-F238E27FC236}">
                <a16:creationId xmlns:a16="http://schemas.microsoft.com/office/drawing/2014/main" id="{26C8912E-8770-4CBE-84C0-AD22953DC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863" y="808831"/>
            <a:ext cx="4365037" cy="2209800"/>
          </a:xfrm>
          <a:prstGeom prst="rect">
            <a:avLst/>
          </a:prstGeom>
        </p:spPr>
      </p:pic>
      <p:sp>
        <p:nvSpPr>
          <p:cNvPr id="5" name="Slide Number Placeholder 4">
            <a:extLst>
              <a:ext uri="{FF2B5EF4-FFF2-40B4-BE49-F238E27FC236}">
                <a16:creationId xmlns:a16="http://schemas.microsoft.com/office/drawing/2014/main" id="{AAD69BF7-F61B-AC06-7D28-E7E6E9B35CF2}"/>
              </a:ext>
            </a:extLst>
          </p:cNvPr>
          <p:cNvSpPr>
            <a:spLocks noGrp="1"/>
          </p:cNvSpPr>
          <p:nvPr>
            <p:ph type="sldNum" sz="quarter" idx="12"/>
          </p:nvPr>
        </p:nvSpPr>
        <p:spPr/>
        <p:txBody>
          <a:bodyPr/>
          <a:lstStyle/>
          <a:p>
            <a:fld id="{49EB70E6-4B9A-4ED8-9B75-228DBFF8C0CA}" type="slidenum">
              <a:rPr lang="en-US" smtClean="0"/>
              <a:t>4</a:t>
            </a:fld>
            <a:endParaRPr lang="en-US" dirty="0"/>
          </a:p>
        </p:txBody>
      </p:sp>
    </p:spTree>
    <p:extLst>
      <p:ext uri="{BB962C8B-B14F-4D97-AF65-F5344CB8AC3E}">
        <p14:creationId xmlns:p14="http://schemas.microsoft.com/office/powerpoint/2010/main" val="669695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81000" y="1029831"/>
            <a:ext cx="5105400" cy="2800767"/>
          </a:xfrm>
          <a:prstGeom prst="rect">
            <a:avLst/>
          </a:prstGeom>
          <a:noFill/>
        </p:spPr>
        <p:txBody>
          <a:bodyPr wrap="square" rtlCol="0">
            <a:spAutoFit/>
          </a:bodyPr>
          <a:lstStyle/>
          <a:p>
            <a:r>
              <a:rPr lang="en-US" sz="1600" dirty="0">
                <a:latin typeface="Centaur" pitchFamily="18" charset="0"/>
              </a:rPr>
              <a:t>The Inside-Out program was launched in January </a:t>
            </a:r>
            <a:r>
              <a:rPr lang="en-US" sz="1600" dirty="0">
                <a:latin typeface="Times New Roman" pitchFamily="18" charset="0"/>
                <a:cs typeface="Times New Roman" pitchFamily="18" charset="0"/>
              </a:rPr>
              <a:t>2019</a:t>
            </a:r>
            <a:r>
              <a:rPr lang="en-US" sz="1600" dirty="0">
                <a:latin typeface="Centaur" pitchFamily="18" charset="0"/>
              </a:rPr>
              <a:t>. The program was paused in 2021, but is slated to resume  It consists of </a:t>
            </a:r>
            <a:r>
              <a:rPr lang="en-US" sz="1600" dirty="0">
                <a:latin typeface="Times New Roman" pitchFamily="18" charset="0"/>
                <a:cs typeface="Times New Roman" pitchFamily="18" charset="0"/>
              </a:rPr>
              <a:t>10</a:t>
            </a:r>
            <a:r>
              <a:rPr lang="en-US" sz="1600" dirty="0">
                <a:latin typeface="Centaur" pitchFamily="18" charset="0"/>
              </a:rPr>
              <a:t> Roanoke College Students and </a:t>
            </a:r>
            <a:r>
              <a:rPr lang="en-US" sz="1600" dirty="0">
                <a:latin typeface="Times New Roman" pitchFamily="18" charset="0"/>
                <a:cs typeface="Times New Roman" pitchFamily="18" charset="0"/>
              </a:rPr>
              <a:t>10</a:t>
            </a:r>
            <a:r>
              <a:rPr lang="en-US" sz="1600" dirty="0">
                <a:latin typeface="Centaur" pitchFamily="18" charset="0"/>
              </a:rPr>
              <a:t> inmates taking a criminology college course together inside the jail. Sheriff Orange commented about the program; “I’m a firm believer in the benefit of being a life long learner, so I think it’s great to give them that opportunity to be able to go down the path of further education by earning college credit and I think it’s also advantageous for students who go into a criminal justice field or to take those types of courses to be able to learn one on one with men and women who are incarcerated.” </a:t>
            </a:r>
          </a:p>
        </p:txBody>
      </p:sp>
      <p:sp>
        <p:nvSpPr>
          <p:cNvPr id="5" name="TextBox 4"/>
          <p:cNvSpPr txBox="1"/>
          <p:nvPr/>
        </p:nvSpPr>
        <p:spPr>
          <a:xfrm>
            <a:off x="3581400" y="30296"/>
            <a:ext cx="2895600" cy="830997"/>
          </a:xfrm>
          <a:prstGeom prst="rect">
            <a:avLst/>
          </a:prstGeom>
          <a:noFill/>
        </p:spPr>
        <p:txBody>
          <a:bodyPr wrap="square" rtlCol="0">
            <a:spAutoFit/>
          </a:bodyPr>
          <a:lstStyle/>
          <a:p>
            <a:pPr algn="ctr"/>
            <a:r>
              <a:rPr lang="en-US" sz="2400" b="1" dirty="0">
                <a:solidFill>
                  <a:schemeClr val="bg1"/>
                </a:solidFill>
              </a:rPr>
              <a:t>INSIDE-OUT PROGRAM</a:t>
            </a:r>
          </a:p>
        </p:txBody>
      </p:sp>
      <p:pic>
        <p:nvPicPr>
          <p:cNvPr id="3" name="Picture 2">
            <a:extLst>
              <a:ext uri="{FF2B5EF4-FFF2-40B4-BE49-F238E27FC236}">
                <a16:creationId xmlns:a16="http://schemas.microsoft.com/office/drawing/2014/main" id="{3585E590-99A7-4FB5-81D4-7498159C4E12}"/>
              </a:ext>
            </a:extLst>
          </p:cNvPr>
          <p:cNvPicPr>
            <a:picLocks noChangeAspect="1"/>
          </p:cNvPicPr>
          <p:nvPr/>
        </p:nvPicPr>
        <p:blipFill>
          <a:blip r:embed="rId2"/>
          <a:stretch>
            <a:fillRect/>
          </a:stretch>
        </p:blipFill>
        <p:spPr>
          <a:xfrm>
            <a:off x="381000" y="4237785"/>
            <a:ext cx="2892325" cy="2060627"/>
          </a:xfrm>
          <a:prstGeom prst="rect">
            <a:avLst/>
          </a:prstGeom>
        </p:spPr>
      </p:pic>
      <p:pic>
        <p:nvPicPr>
          <p:cNvPr id="6" name="Picture 5">
            <a:extLst>
              <a:ext uri="{FF2B5EF4-FFF2-40B4-BE49-F238E27FC236}">
                <a16:creationId xmlns:a16="http://schemas.microsoft.com/office/drawing/2014/main" id="{DA3104C5-5B0C-41CA-ACF8-7C80DCC15D04}"/>
              </a:ext>
            </a:extLst>
          </p:cNvPr>
          <p:cNvPicPr>
            <a:picLocks noChangeAspect="1"/>
          </p:cNvPicPr>
          <p:nvPr/>
        </p:nvPicPr>
        <p:blipFill>
          <a:blip r:embed="rId3"/>
          <a:stretch>
            <a:fillRect/>
          </a:stretch>
        </p:blipFill>
        <p:spPr>
          <a:xfrm>
            <a:off x="3483730" y="4237785"/>
            <a:ext cx="3090940" cy="2060627"/>
          </a:xfrm>
          <a:prstGeom prst="rect">
            <a:avLst/>
          </a:prstGeom>
        </p:spPr>
      </p:pic>
      <p:pic>
        <p:nvPicPr>
          <p:cNvPr id="7" name="Picture 6">
            <a:extLst>
              <a:ext uri="{FF2B5EF4-FFF2-40B4-BE49-F238E27FC236}">
                <a16:creationId xmlns:a16="http://schemas.microsoft.com/office/drawing/2014/main" id="{8366D85D-61C4-42FA-83C1-32AB60400B42}"/>
              </a:ext>
            </a:extLst>
          </p:cNvPr>
          <p:cNvPicPr>
            <a:picLocks noChangeAspect="1"/>
          </p:cNvPicPr>
          <p:nvPr/>
        </p:nvPicPr>
        <p:blipFill>
          <a:blip r:embed="rId4"/>
          <a:stretch>
            <a:fillRect/>
          </a:stretch>
        </p:blipFill>
        <p:spPr>
          <a:xfrm>
            <a:off x="2035804" y="6705599"/>
            <a:ext cx="2895851" cy="1932599"/>
          </a:xfrm>
          <a:prstGeom prst="rect">
            <a:avLst/>
          </a:prstGeom>
        </p:spPr>
      </p:pic>
      <p:sp>
        <p:nvSpPr>
          <p:cNvPr id="8" name="Slide Number Placeholder 7">
            <a:extLst>
              <a:ext uri="{FF2B5EF4-FFF2-40B4-BE49-F238E27FC236}">
                <a16:creationId xmlns:a16="http://schemas.microsoft.com/office/drawing/2014/main" id="{17130128-CD05-82B7-603B-447910AA1208}"/>
              </a:ext>
            </a:extLst>
          </p:cNvPr>
          <p:cNvSpPr>
            <a:spLocks noGrp="1"/>
          </p:cNvSpPr>
          <p:nvPr>
            <p:ph type="sldNum" sz="quarter" idx="12"/>
          </p:nvPr>
        </p:nvSpPr>
        <p:spPr/>
        <p:txBody>
          <a:bodyPr/>
          <a:lstStyle/>
          <a:p>
            <a:fld id="{49EB70E6-4B9A-4ED8-9B75-228DBFF8C0CA}" type="slidenum">
              <a:rPr lang="en-US" smtClean="0"/>
              <a:t>40</a:t>
            </a:fld>
            <a:endParaRPr lang="en-US" dirty="0"/>
          </a:p>
        </p:txBody>
      </p:sp>
    </p:spTree>
    <p:extLst>
      <p:ext uri="{BB962C8B-B14F-4D97-AF65-F5344CB8AC3E}">
        <p14:creationId xmlns:p14="http://schemas.microsoft.com/office/powerpoint/2010/main" val="3614042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19209-47D7-92DC-7FA9-977BD5D20FB2}"/>
              </a:ext>
            </a:extLst>
          </p:cNvPr>
          <p:cNvSpPr>
            <a:spLocks noGrp="1"/>
          </p:cNvSpPr>
          <p:nvPr>
            <p:ph type="title"/>
          </p:nvPr>
        </p:nvSpPr>
        <p:spPr>
          <a:xfrm>
            <a:off x="3200400" y="0"/>
            <a:ext cx="3467100" cy="1143000"/>
          </a:xfrm>
        </p:spPr>
        <p:txBody>
          <a:bodyPr>
            <a:normAutofit fontScale="90000"/>
          </a:bodyPr>
          <a:lstStyle/>
          <a:p>
            <a:r>
              <a:rPr lang="en-US" b="1" dirty="0">
                <a:solidFill>
                  <a:schemeClr val="bg1"/>
                </a:solidFill>
              </a:rPr>
              <a:t>COURT SERVICES </a:t>
            </a:r>
            <a:r>
              <a:rPr lang="en-US" sz="2700" b="1" dirty="0">
                <a:solidFill>
                  <a:schemeClr val="bg1"/>
                </a:solidFill>
              </a:rPr>
              <a:t>DIVISION</a:t>
            </a:r>
          </a:p>
        </p:txBody>
      </p:sp>
      <p:sp>
        <p:nvSpPr>
          <p:cNvPr id="3" name="Slide Number Placeholder 2">
            <a:extLst>
              <a:ext uri="{FF2B5EF4-FFF2-40B4-BE49-F238E27FC236}">
                <a16:creationId xmlns:a16="http://schemas.microsoft.com/office/drawing/2014/main" id="{BAF41276-26E2-661D-E918-DE56B916D966}"/>
              </a:ext>
            </a:extLst>
          </p:cNvPr>
          <p:cNvSpPr>
            <a:spLocks noGrp="1"/>
          </p:cNvSpPr>
          <p:nvPr>
            <p:ph type="sldNum" sz="quarter" idx="12"/>
          </p:nvPr>
        </p:nvSpPr>
        <p:spPr/>
        <p:txBody>
          <a:bodyPr/>
          <a:lstStyle/>
          <a:p>
            <a:fld id="{49EB70E6-4B9A-4ED8-9B75-228DBFF8C0CA}" type="slidenum">
              <a:rPr lang="en-US" smtClean="0"/>
              <a:t>41</a:t>
            </a:fld>
            <a:endParaRPr lang="en-US" dirty="0"/>
          </a:p>
        </p:txBody>
      </p:sp>
      <p:pic>
        <p:nvPicPr>
          <p:cNvPr id="4" name="Picture 8" descr="Captain Mark Crouch">
            <a:extLst>
              <a:ext uri="{FF2B5EF4-FFF2-40B4-BE49-F238E27FC236}">
                <a16:creationId xmlns:a16="http://schemas.microsoft.com/office/drawing/2014/main" id="{07A242A4-ECD0-428F-8B08-94D5ED580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98" y="822885"/>
            <a:ext cx="1950902" cy="1818625"/>
          </a:xfrm>
          <a:prstGeom prst="rect">
            <a:avLst/>
          </a:prstGeom>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294903-54A0-AEBD-47BE-FBD07696E50E}"/>
              </a:ext>
            </a:extLst>
          </p:cNvPr>
          <p:cNvSpPr txBox="1"/>
          <p:nvPr/>
        </p:nvSpPr>
        <p:spPr>
          <a:xfrm>
            <a:off x="800100" y="3200400"/>
            <a:ext cx="5257800" cy="5462649"/>
          </a:xfrm>
          <a:prstGeom prst="rect">
            <a:avLst/>
          </a:prstGeom>
          <a:noFill/>
        </p:spPr>
        <p:txBody>
          <a:bodyPr wrap="square" rtlCol="0">
            <a:spAutoFit/>
          </a:bodyPr>
          <a:lstStyle/>
          <a:p>
            <a:pPr marL="0" marR="0">
              <a:lnSpc>
                <a:spcPct val="115000"/>
              </a:lnSpc>
              <a:spcAft>
                <a:spcPts val="800"/>
              </a:spcAft>
            </a:pPr>
            <a:r>
              <a:rPr lang="en-US" sz="1600" kern="100" dirty="0">
                <a:effectLst/>
                <a:latin typeface="Centaur" panose="02030504050205020304" pitchFamily="18" charset="0"/>
                <a:ea typeface="Aptos" panose="020B0004020202020204" pitchFamily="34" charset="0"/>
                <a:cs typeface="Times New Roman" panose="02020603050405020304" pitchFamily="18" charset="0"/>
              </a:rPr>
              <a:t>Captain Mark Crouch began his career with the Roanoke County Sheriff’s Office in May 2000.  He attended Virginia Tech, pursuing a degree in Engineering.  He left college to join the United States Army and served during the Cold War.  He served the Sheriff’s Office as a deputy in Corrections, Home Electronic Monitoring, and Classification.  He was promoted to Sergeant and served as a Shift Sergeant until his promotion to Lieutenant.  He then served as a Shift Lieutenant and Services Lieutenant.  In 2015, he was promoted to Captain and transferred to the Court Services Division.  He currently serves as the Court Services Captain where he oversees operations of all courts and civil process.  He is an accomplished and senior Firearms Instructor with the Sheriff’s Office, certified through the Department of Criminal Justice Services (DCJS) to teach handgun, shotgun, and patrol rifle operations to new recruits and veterans alike.  He is a graduate of the Professional Executive Leadership School (PELS) at the University of Richmond, SPI Executive Leadership School through the University of Louisville, and the FBI LEEDA Trilogy course.  Mark is a native of Salem and is married with one son.  </a:t>
            </a:r>
          </a:p>
        </p:txBody>
      </p:sp>
    </p:spTree>
    <p:extLst>
      <p:ext uri="{BB962C8B-B14F-4D97-AF65-F5344CB8AC3E}">
        <p14:creationId xmlns:p14="http://schemas.microsoft.com/office/powerpoint/2010/main" val="590395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429000" y="1"/>
            <a:ext cx="3225427" cy="830997"/>
          </a:xfrm>
          <a:prstGeom prst="rect">
            <a:avLst/>
          </a:prstGeom>
          <a:noFill/>
        </p:spPr>
        <p:txBody>
          <a:bodyPr wrap="square" rtlCol="0">
            <a:spAutoFit/>
          </a:bodyPr>
          <a:lstStyle/>
          <a:p>
            <a:pPr algn="ctr"/>
            <a:r>
              <a:rPr lang="en-US" sz="2400" b="1" dirty="0">
                <a:solidFill>
                  <a:schemeClr val="bg1"/>
                </a:solidFill>
              </a:rPr>
              <a:t>COURT SERVICES DIVISION</a:t>
            </a:r>
          </a:p>
        </p:txBody>
      </p:sp>
      <p:graphicFrame>
        <p:nvGraphicFramePr>
          <p:cNvPr id="7" name="Diagram 6">
            <a:extLst>
              <a:ext uri="{FF2B5EF4-FFF2-40B4-BE49-F238E27FC236}">
                <a16:creationId xmlns:a16="http://schemas.microsoft.com/office/drawing/2014/main" id="{74C872AE-6AF2-40D0-84C5-9E5C8D62BD7F}"/>
              </a:ext>
            </a:extLst>
          </p:cNvPr>
          <p:cNvGraphicFramePr/>
          <p:nvPr>
            <p:extLst>
              <p:ext uri="{D42A27DB-BD31-4B8C-83A1-F6EECF244321}">
                <p14:modId xmlns:p14="http://schemas.microsoft.com/office/powerpoint/2010/main" val="2807704536"/>
              </p:ext>
            </p:extLst>
          </p:nvPr>
        </p:nvGraphicFramePr>
        <p:xfrm>
          <a:off x="685800" y="1143000"/>
          <a:ext cx="574805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9704FEDA-6181-6C8A-A777-22AC4B18C373}"/>
              </a:ext>
            </a:extLst>
          </p:cNvPr>
          <p:cNvSpPr>
            <a:spLocks noGrp="1"/>
          </p:cNvSpPr>
          <p:nvPr>
            <p:ph type="sldNum" sz="quarter" idx="12"/>
          </p:nvPr>
        </p:nvSpPr>
        <p:spPr/>
        <p:txBody>
          <a:bodyPr/>
          <a:lstStyle/>
          <a:p>
            <a:fld id="{49EB70E6-4B9A-4ED8-9B75-228DBFF8C0CA}" type="slidenum">
              <a:rPr lang="en-US" smtClean="0"/>
              <a:t>42</a:t>
            </a:fld>
            <a:endParaRPr lang="en-US" dirty="0"/>
          </a:p>
        </p:txBody>
      </p:sp>
    </p:spTree>
    <p:extLst>
      <p:ext uri="{BB962C8B-B14F-4D97-AF65-F5344CB8AC3E}">
        <p14:creationId xmlns:p14="http://schemas.microsoft.com/office/powerpoint/2010/main" val="3083952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404295"/>
            <a:ext cx="2743200" cy="3035968"/>
          </a:xfrm>
        </p:spPr>
        <p:txBody>
          <a:bodyPr>
            <a:normAutofit fontScale="92500" lnSpcReduction="20000"/>
          </a:bodyPr>
          <a:lstStyle/>
          <a:p>
            <a:pPr marL="114300" indent="0">
              <a:buNone/>
            </a:pPr>
            <a:endParaRPr lang="en-US" sz="1200" dirty="0">
              <a:latin typeface="Centaur" pitchFamily="18" charset="0"/>
            </a:endParaRPr>
          </a:p>
          <a:p>
            <a:pPr marL="114300" indent="0">
              <a:buNone/>
            </a:pPr>
            <a:r>
              <a:rPr lang="en-US" sz="1500" dirty="0">
                <a:solidFill>
                  <a:schemeClr val="tx1"/>
                </a:solidFill>
                <a:latin typeface="Centaur" pitchFamily="18" charset="0"/>
              </a:rPr>
              <a:t>The Court Services Division includes civil process and court security.  The primary objectives of the Court Services Division are to provide a secure and safe environment, and maintain order in the Roanoke County Courthouse and to also serve all civil process papers in an efficient and timely manner</a:t>
            </a:r>
            <a:r>
              <a:rPr lang="en-US" sz="1500" dirty="0">
                <a:latin typeface="Centaur" pitchFamily="18" charset="0"/>
              </a:rPr>
              <a:t>.</a:t>
            </a:r>
            <a:r>
              <a:rPr lang="en-US" sz="1500" dirty="0">
                <a:solidFill>
                  <a:srgbClr val="FF0000"/>
                </a:solidFill>
                <a:latin typeface="Centaur" pitchFamily="18" charset="0"/>
              </a:rPr>
              <a:t>  </a:t>
            </a:r>
            <a:r>
              <a:rPr lang="en-US" sz="1500" dirty="0">
                <a:latin typeface="Centaur" pitchFamily="18" charset="0"/>
              </a:rPr>
              <a:t>In </a:t>
            </a:r>
            <a:r>
              <a:rPr lang="en-US" sz="1500" dirty="0">
                <a:latin typeface="Times New Roman" pitchFamily="18" charset="0"/>
                <a:cs typeface="Times New Roman" pitchFamily="18" charset="0"/>
              </a:rPr>
              <a:t>2024</a:t>
            </a:r>
            <a:r>
              <a:rPr lang="en-US" sz="1500" dirty="0">
                <a:latin typeface="Centaur" pitchFamily="18" charset="0"/>
              </a:rPr>
              <a:t>, our Civil Process Servers performed service of over </a:t>
            </a:r>
            <a:r>
              <a:rPr lang="en-US" sz="1500" dirty="0">
                <a:latin typeface="Centaur" panose="02030504050205020304" pitchFamily="18" charset="0"/>
                <a:cs typeface="Times New Roman" pitchFamily="18" charset="0"/>
              </a:rPr>
              <a:t>66,426</a:t>
            </a:r>
            <a:r>
              <a:rPr lang="en-US" sz="1500" dirty="0">
                <a:latin typeface="Centaur" pitchFamily="18" charset="0"/>
              </a:rPr>
              <a:t> papers.  </a:t>
            </a:r>
            <a:r>
              <a:rPr lang="en-US" sz="1500" dirty="0">
                <a:solidFill>
                  <a:schemeClr val="tx1"/>
                </a:solidFill>
                <a:latin typeface="Centaur" pitchFamily="18" charset="0"/>
              </a:rPr>
              <a:t>There are currently three Deputy Sheriffs serving as full time Civil Process Servers.</a:t>
            </a:r>
          </a:p>
        </p:txBody>
      </p:sp>
      <p:sp>
        <p:nvSpPr>
          <p:cNvPr id="4" name="Content Placeholder 3"/>
          <p:cNvSpPr>
            <a:spLocks noGrp="1"/>
          </p:cNvSpPr>
          <p:nvPr>
            <p:ph sz="quarter" idx="14"/>
          </p:nvPr>
        </p:nvSpPr>
        <p:spPr>
          <a:xfrm>
            <a:off x="3962400" y="3505200"/>
            <a:ext cx="2362200" cy="2590800"/>
          </a:xfrm>
        </p:spPr>
        <p:txBody>
          <a:bodyPr>
            <a:noAutofit/>
          </a:bodyPr>
          <a:lstStyle/>
          <a:p>
            <a:pPr marL="114300" indent="0">
              <a:buNone/>
            </a:pPr>
            <a:r>
              <a:rPr lang="en-US" sz="1400" dirty="0">
                <a:solidFill>
                  <a:schemeClr val="tx1"/>
                </a:solidFill>
                <a:latin typeface="Centaur" pitchFamily="18" charset="0"/>
              </a:rPr>
              <a:t>The Court Security Unit is comprised of 22 full and part-time Deputy Sheriffs.  These deputies provide security for 2-3 General District courtrooms, two Juvenile &amp; Domestic Relations courtrooms, 2-3 Circuit courtrooms, and staff the security checkpoints on each side of the Courthouse Complex</a:t>
            </a:r>
            <a:r>
              <a:rPr lang="en-US" sz="1200" dirty="0">
                <a:solidFill>
                  <a:schemeClr val="tx1"/>
                </a:solidFill>
                <a:latin typeface="Centaur" pitchFamily="18" charset="0"/>
              </a:rPr>
              <a:t>. </a:t>
            </a:r>
          </a:p>
        </p:txBody>
      </p:sp>
      <p:sp>
        <p:nvSpPr>
          <p:cNvPr id="5" name="TextBox 4"/>
          <p:cNvSpPr txBox="1"/>
          <p:nvPr/>
        </p:nvSpPr>
        <p:spPr>
          <a:xfrm>
            <a:off x="609600" y="6210614"/>
            <a:ext cx="2743200" cy="2523768"/>
          </a:xfrm>
          <a:prstGeom prst="rect">
            <a:avLst/>
          </a:prstGeom>
          <a:noFill/>
        </p:spPr>
        <p:txBody>
          <a:bodyPr wrap="square" rtlCol="0">
            <a:spAutoFit/>
          </a:bodyPr>
          <a:lstStyle/>
          <a:p>
            <a:r>
              <a:rPr lang="en-US" sz="1400" dirty="0">
                <a:latin typeface="Centaur" pitchFamily="18" charset="0"/>
              </a:rPr>
              <a:t>In addition, these deputies provide security for the Virginia Court of Appeals approximately 25 times per year, when they meet in the Roanoke County Courthouse. These deputies ensure the safety, and security of judges, court staff,  jury members, visitors, and prisoners, by providing security and control and carefully monitoring court proceedings. </a:t>
            </a:r>
          </a:p>
          <a:p>
            <a:endParaRPr lang="en-US" dirty="0"/>
          </a:p>
        </p:txBody>
      </p:sp>
      <p:pic>
        <p:nvPicPr>
          <p:cNvPr id="7" name="Picture 2" descr="C:\Users\hjones\Desktop\Photos for Annual Report\IMG_7642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471893"/>
            <a:ext cx="3209756" cy="2514600"/>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38742" y="0"/>
            <a:ext cx="2743199" cy="461665"/>
          </a:xfrm>
          <a:prstGeom prst="rect">
            <a:avLst/>
          </a:prstGeom>
          <a:noFill/>
        </p:spPr>
        <p:txBody>
          <a:bodyPr wrap="square" rtlCol="0">
            <a:spAutoFit/>
          </a:bodyPr>
          <a:lstStyle/>
          <a:p>
            <a:pPr algn="ctr"/>
            <a:r>
              <a:rPr lang="en-US" sz="2400" b="1" dirty="0">
                <a:solidFill>
                  <a:schemeClr val="bg1"/>
                </a:solidFill>
              </a:rPr>
              <a:t>CIVIL PROCESS</a:t>
            </a:r>
          </a:p>
        </p:txBody>
      </p:sp>
      <p:pic>
        <p:nvPicPr>
          <p:cNvPr id="9" name="Picture 8" descr="A person in uniform holding papers and papers&#10;&#10;Description automatically generated">
            <a:extLst>
              <a:ext uri="{FF2B5EF4-FFF2-40B4-BE49-F238E27FC236}">
                <a16:creationId xmlns:a16="http://schemas.microsoft.com/office/drawing/2014/main" id="{AAF1C221-E344-A6DE-763C-30C4ACCD94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2476" y="1029939"/>
            <a:ext cx="1655696" cy="2207595"/>
          </a:xfrm>
          <a:prstGeom prst="rect">
            <a:avLst/>
          </a:prstGeom>
        </p:spPr>
      </p:pic>
      <p:pic>
        <p:nvPicPr>
          <p:cNvPr id="11" name="Picture 10" descr="A person standing next to a car&#10;&#10;Description automatically generated">
            <a:extLst>
              <a:ext uri="{FF2B5EF4-FFF2-40B4-BE49-F238E27FC236}">
                <a16:creationId xmlns:a16="http://schemas.microsoft.com/office/drawing/2014/main" id="{C71E663B-6B06-5819-DBF8-4AAA4EFA9A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3200" y="6380511"/>
            <a:ext cx="2311400" cy="1733550"/>
          </a:xfrm>
          <a:prstGeom prst="rect">
            <a:avLst/>
          </a:prstGeom>
        </p:spPr>
      </p:pic>
      <p:sp>
        <p:nvSpPr>
          <p:cNvPr id="8" name="Slide Number Placeholder 7">
            <a:extLst>
              <a:ext uri="{FF2B5EF4-FFF2-40B4-BE49-F238E27FC236}">
                <a16:creationId xmlns:a16="http://schemas.microsoft.com/office/drawing/2014/main" id="{D41977CC-9F0D-D19D-75D9-605697DB0870}"/>
              </a:ext>
            </a:extLst>
          </p:cNvPr>
          <p:cNvSpPr>
            <a:spLocks noGrp="1"/>
          </p:cNvSpPr>
          <p:nvPr>
            <p:ph type="sldNum" sz="quarter" idx="12"/>
          </p:nvPr>
        </p:nvSpPr>
        <p:spPr/>
        <p:txBody>
          <a:bodyPr/>
          <a:lstStyle/>
          <a:p>
            <a:fld id="{49EB70E6-4B9A-4ED8-9B75-228DBFF8C0CA}" type="slidenum">
              <a:rPr lang="en-US" smtClean="0"/>
              <a:t>43</a:t>
            </a:fld>
            <a:endParaRPr lang="en-US" dirty="0"/>
          </a:p>
        </p:txBody>
      </p:sp>
    </p:spTree>
    <p:extLst>
      <p:ext uri="{BB962C8B-B14F-4D97-AF65-F5344CB8AC3E}">
        <p14:creationId xmlns:p14="http://schemas.microsoft.com/office/powerpoint/2010/main" val="2309552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25114" y="533400"/>
            <a:ext cx="2743200" cy="4191000"/>
          </a:xfrm>
        </p:spPr>
        <p:txBody>
          <a:bodyPr>
            <a:normAutofit fontScale="55000" lnSpcReduction="20000"/>
          </a:bodyPr>
          <a:lstStyle/>
          <a:p>
            <a:pPr marL="114300" indent="0">
              <a:buNone/>
            </a:pPr>
            <a:endParaRPr lang="en-US" sz="2500" dirty="0">
              <a:latin typeface="Centaur" pitchFamily="18" charset="0"/>
            </a:endParaRPr>
          </a:p>
          <a:p>
            <a:pPr marL="114300" indent="0">
              <a:buNone/>
            </a:pPr>
            <a:r>
              <a:rPr lang="en-US" sz="2900" dirty="0">
                <a:solidFill>
                  <a:schemeClr val="tx1"/>
                </a:solidFill>
                <a:latin typeface="Centaur" pitchFamily="18" charset="0"/>
              </a:rPr>
              <a:t>Deputies screen courthouse visitors through the use of metal detectors, hand held metal detectors, x-ray machines and visual inspections of the visitor and their possessions</a:t>
            </a:r>
            <a:r>
              <a:rPr lang="en-US" sz="2900" dirty="0">
                <a:latin typeface="Centaur" pitchFamily="18" charset="0"/>
              </a:rPr>
              <a:t>.  Deputies screen more than </a:t>
            </a:r>
            <a:r>
              <a:rPr lang="en-US" sz="2900" dirty="0">
                <a:latin typeface="Times New Roman" pitchFamily="18" charset="0"/>
                <a:cs typeface="Times New Roman" pitchFamily="18" charset="0"/>
              </a:rPr>
              <a:t>93,452</a:t>
            </a:r>
            <a:r>
              <a:rPr lang="en-US" sz="2900" dirty="0">
                <a:latin typeface="Centaur" pitchFamily="18" charset="0"/>
              </a:rPr>
              <a:t> citizens through the check points each year. </a:t>
            </a:r>
            <a:r>
              <a:rPr lang="en-US" sz="2900" dirty="0">
                <a:solidFill>
                  <a:schemeClr val="tx1"/>
                </a:solidFill>
                <a:latin typeface="Centaur" pitchFamily="18" charset="0"/>
              </a:rPr>
              <a:t>This initial contact between deputies and citizens provides both parties an opportunity for positive interaction.  Deputies provide assistance by answering questions and providing directions within the courthouse.  Our hope is to help citizens feel secure and safe while visiting the courthouse. </a:t>
            </a:r>
          </a:p>
          <a:p>
            <a:pPr marL="114300" indent="0">
              <a:buNone/>
            </a:pPr>
            <a:endParaRPr lang="en-US" dirty="0">
              <a:latin typeface="Centaur" pitchFamily="18" charset="0"/>
            </a:endParaRPr>
          </a:p>
        </p:txBody>
      </p:sp>
      <p:sp>
        <p:nvSpPr>
          <p:cNvPr id="4" name="Content Placeholder 3"/>
          <p:cNvSpPr>
            <a:spLocks noGrp="1"/>
          </p:cNvSpPr>
          <p:nvPr>
            <p:ph sz="quarter" idx="14"/>
          </p:nvPr>
        </p:nvSpPr>
        <p:spPr>
          <a:xfrm>
            <a:off x="3778323" y="3377198"/>
            <a:ext cx="2632529" cy="3697110"/>
          </a:xfrm>
        </p:spPr>
        <p:txBody>
          <a:bodyPr>
            <a:normAutofit fontScale="55000" lnSpcReduction="20000"/>
          </a:bodyPr>
          <a:lstStyle/>
          <a:p>
            <a:pPr marL="114300" indent="0">
              <a:buNone/>
            </a:pPr>
            <a:endParaRPr lang="en-US" sz="2500" dirty="0">
              <a:latin typeface="Centaur" pitchFamily="18" charset="0"/>
            </a:endParaRPr>
          </a:p>
          <a:p>
            <a:pPr marL="114300" indent="0">
              <a:buNone/>
            </a:pPr>
            <a:r>
              <a:rPr lang="en-US" sz="2500" dirty="0">
                <a:solidFill>
                  <a:schemeClr val="tx1"/>
                </a:solidFill>
                <a:latin typeface="Centaur" pitchFamily="18" charset="0"/>
              </a:rPr>
              <a:t>With the limited amount of resources, court security staff strive to find creative ways to be pro-active problem solvers.  This involves early detection of potential trouble and a swift and effective response. It also encourages everyone who participates in court security, to contribute ideas to make the courthouse secure and to ensure smooth operation for the courts.  Fourteen years ago, we successfully implemented a security checkpoint for the General District , Circuit Court, and Juvenile &amp; Domestic entrance.  </a:t>
            </a:r>
            <a:endParaRPr lang="en-US" dirty="0">
              <a:solidFill>
                <a:schemeClr val="tx1"/>
              </a:solidFill>
            </a:endParaRPr>
          </a:p>
        </p:txBody>
      </p:sp>
      <p:sp>
        <p:nvSpPr>
          <p:cNvPr id="7" name="TextBox 6"/>
          <p:cNvSpPr txBox="1"/>
          <p:nvPr/>
        </p:nvSpPr>
        <p:spPr>
          <a:xfrm>
            <a:off x="3429000" y="273903"/>
            <a:ext cx="3007614" cy="461665"/>
          </a:xfrm>
          <a:prstGeom prst="rect">
            <a:avLst/>
          </a:prstGeom>
          <a:noFill/>
        </p:spPr>
        <p:txBody>
          <a:bodyPr wrap="square" rtlCol="0">
            <a:spAutoFit/>
          </a:bodyPr>
          <a:lstStyle/>
          <a:p>
            <a:pPr algn="ctr"/>
            <a:r>
              <a:rPr lang="en-US" sz="2400" b="1" dirty="0">
                <a:solidFill>
                  <a:schemeClr val="bg1"/>
                </a:solidFill>
              </a:rPr>
              <a:t>COURT SECURITY</a:t>
            </a:r>
          </a:p>
        </p:txBody>
      </p:sp>
      <p:pic>
        <p:nvPicPr>
          <p:cNvPr id="9219" name="Picture 3" descr="C:\Users\hjones\Desktop\Photos for Annual Report\Courts\collage checkpoint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4411" y="939868"/>
            <a:ext cx="3046441" cy="22848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hjones\Desktop\Photos for Annual Report\Courts\collage court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751" y="4520274"/>
            <a:ext cx="2772833" cy="369711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hjones\Desktop\Photos for Annual Report\Courts\courtsjusti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7023029"/>
            <a:ext cx="1447800" cy="926592"/>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0AD585B-302B-751C-1A35-0B640BF6872A}"/>
              </a:ext>
            </a:extLst>
          </p:cNvPr>
          <p:cNvSpPr>
            <a:spLocks noGrp="1"/>
          </p:cNvSpPr>
          <p:nvPr>
            <p:ph type="sldNum" sz="quarter" idx="12"/>
          </p:nvPr>
        </p:nvSpPr>
        <p:spPr/>
        <p:txBody>
          <a:bodyPr/>
          <a:lstStyle/>
          <a:p>
            <a:fld id="{49EB70E6-4B9A-4ED8-9B75-228DBFF8C0CA}" type="slidenum">
              <a:rPr lang="en-US" smtClean="0"/>
              <a:t>44</a:t>
            </a:fld>
            <a:endParaRPr lang="en-US" dirty="0"/>
          </a:p>
        </p:txBody>
      </p:sp>
    </p:spTree>
    <p:extLst>
      <p:ext uri="{BB962C8B-B14F-4D97-AF65-F5344CB8AC3E}">
        <p14:creationId xmlns:p14="http://schemas.microsoft.com/office/powerpoint/2010/main" val="33100731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40614" y="3980056"/>
            <a:ext cx="6096000" cy="2057400"/>
          </a:xfrm>
        </p:spPr>
        <p:txBody>
          <a:bodyPr>
            <a:normAutofit fontScale="40000" lnSpcReduction="20000"/>
          </a:bodyPr>
          <a:lstStyle/>
          <a:p>
            <a:pPr marL="114300" indent="0">
              <a:lnSpc>
                <a:spcPct val="120000"/>
              </a:lnSpc>
              <a:spcBef>
                <a:spcPts val="0"/>
              </a:spcBef>
              <a:buNone/>
            </a:pPr>
            <a:endParaRPr lang="en-US" sz="5600" dirty="0">
              <a:latin typeface="Centaur" pitchFamily="18" charset="0"/>
            </a:endParaRPr>
          </a:p>
          <a:p>
            <a:pPr marL="114300" indent="0">
              <a:lnSpc>
                <a:spcPct val="120000"/>
              </a:lnSpc>
              <a:spcBef>
                <a:spcPts val="0"/>
              </a:spcBef>
              <a:buNone/>
            </a:pPr>
            <a:r>
              <a:rPr lang="en-US" sz="3500" dirty="0">
                <a:solidFill>
                  <a:schemeClr val="tx1"/>
                </a:solidFill>
                <a:latin typeface="Centaur" pitchFamily="18" charset="0"/>
              </a:rPr>
              <a:t>The Sheriff’s Office Honor Guard participates in numerous events throughout the Commonwealth to include: Investiture ceremonies and swearing-in ceremonies for Sheriff’s Office personnel and elected officials, Law Enforcement Recognition, Various Roanoke Valley Parades, Vinton Dogwood Festival, and the annual Roanoke Valley Law Enforcement Memorial Service. The Honor Guard is available upon request to participate in public functions. </a:t>
            </a:r>
          </a:p>
          <a:p>
            <a:pPr marL="114300" indent="0">
              <a:buNone/>
            </a:pPr>
            <a:endParaRPr lang="en-US" dirty="0"/>
          </a:p>
        </p:txBody>
      </p:sp>
      <p:pic>
        <p:nvPicPr>
          <p:cNvPr id="3074" name="Picture 2" descr="C:\Users\hjones\Desktop\Photos for Annual Report\VLEPSC Audit 2018\IMG_73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9963" y="990600"/>
            <a:ext cx="3581400" cy="2895600"/>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3315" name="Picture 3" descr="C:\Users\hjones\Desktop\Photos for Annual Report\2019\honor+guar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732" y="5791200"/>
            <a:ext cx="3433763" cy="2572834"/>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29428" y="74085"/>
            <a:ext cx="2438400" cy="830997"/>
          </a:xfrm>
          <a:prstGeom prst="rect">
            <a:avLst/>
          </a:prstGeom>
          <a:noFill/>
        </p:spPr>
        <p:txBody>
          <a:bodyPr wrap="square" rtlCol="0">
            <a:spAutoFit/>
          </a:bodyPr>
          <a:lstStyle/>
          <a:p>
            <a:pPr algn="ctr"/>
            <a:r>
              <a:rPr lang="en-US" sz="2400" b="1" dirty="0">
                <a:solidFill>
                  <a:schemeClr val="bg1"/>
                </a:solidFill>
              </a:rPr>
              <a:t>HONOR GUARD</a:t>
            </a:r>
          </a:p>
        </p:txBody>
      </p:sp>
      <p:sp>
        <p:nvSpPr>
          <p:cNvPr id="4" name="Slide Number Placeholder 3">
            <a:extLst>
              <a:ext uri="{FF2B5EF4-FFF2-40B4-BE49-F238E27FC236}">
                <a16:creationId xmlns:a16="http://schemas.microsoft.com/office/drawing/2014/main" id="{F2C7D483-70A7-53D7-28F1-1708569ACBA7}"/>
              </a:ext>
            </a:extLst>
          </p:cNvPr>
          <p:cNvSpPr>
            <a:spLocks noGrp="1"/>
          </p:cNvSpPr>
          <p:nvPr>
            <p:ph type="sldNum" sz="quarter" idx="12"/>
          </p:nvPr>
        </p:nvSpPr>
        <p:spPr/>
        <p:txBody>
          <a:bodyPr/>
          <a:lstStyle/>
          <a:p>
            <a:fld id="{49EB70E6-4B9A-4ED8-9B75-228DBFF8C0CA}" type="slidenum">
              <a:rPr lang="en-US" smtClean="0"/>
              <a:t>45</a:t>
            </a:fld>
            <a:endParaRPr lang="en-US" dirty="0"/>
          </a:p>
        </p:txBody>
      </p:sp>
    </p:spTree>
    <p:extLst>
      <p:ext uri="{BB962C8B-B14F-4D97-AF65-F5344CB8AC3E}">
        <p14:creationId xmlns:p14="http://schemas.microsoft.com/office/powerpoint/2010/main" val="16363066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304800" y="838200"/>
            <a:ext cx="5410201" cy="3508653"/>
          </a:xfrm>
          <a:prstGeom prst="rect">
            <a:avLst/>
          </a:prstGeom>
          <a:noFill/>
        </p:spPr>
        <p:txBody>
          <a:bodyPr wrap="square" rtlCol="0">
            <a:spAutoFit/>
          </a:bodyPr>
          <a:lstStyle/>
          <a:p>
            <a:endParaRPr lang="en-US" sz="1400" dirty="0">
              <a:latin typeface="Centaur" pitchFamily="18" charset="0"/>
            </a:endParaRPr>
          </a:p>
          <a:p>
            <a:r>
              <a:rPr lang="en-US" sz="1400" dirty="0">
                <a:latin typeface="Centaur" pitchFamily="18" charset="0"/>
              </a:rPr>
              <a:t>The Sheriff's Office maintains a specialized Emergency Response Team (ERT) whose members are carefully selected and trained to respond and resolve emergency situations. There is also a team of trained negotiators attached to the ERT who can respond to hostage situations, barricaded subjects, and suicidal individuals. This ERT is responsible for supplying special tactical assistance to the jail, courthouse complex, Roanoke County, and surrounding jurisdictions when needed. Mandatory training is required by all ERT members each month, as well as specialized training to keep up to date with their skills and emergency procedures. All ERT members have specialized training in firearms, special impact munitions, chemical munitions, high risk warrant service, hostage rescue, barricaded subjects, correctional emergency response, and high risk prisoner transportation. ERT members provide a valuable service to the community by assuring order and safety in emergency or unusual situations. </a:t>
            </a:r>
            <a:br>
              <a:rPr lang="en-US" sz="1400" dirty="0">
                <a:latin typeface="Centaur" pitchFamily="18" charset="0"/>
              </a:rPr>
            </a:br>
            <a:endParaRPr lang="en-US" sz="1400" dirty="0">
              <a:latin typeface="Centaur" pitchFamily="18" charset="0"/>
            </a:endParaRPr>
          </a:p>
          <a:p>
            <a:endParaRPr lang="en-US" sz="1200" dirty="0"/>
          </a:p>
        </p:txBody>
      </p:sp>
      <p:sp>
        <p:nvSpPr>
          <p:cNvPr id="4" name="TextBox 3"/>
          <p:cNvSpPr txBox="1"/>
          <p:nvPr/>
        </p:nvSpPr>
        <p:spPr>
          <a:xfrm>
            <a:off x="3581400" y="0"/>
            <a:ext cx="2743200" cy="1200329"/>
          </a:xfrm>
          <a:prstGeom prst="rect">
            <a:avLst/>
          </a:prstGeom>
          <a:noFill/>
        </p:spPr>
        <p:txBody>
          <a:bodyPr wrap="square" rtlCol="0">
            <a:spAutoFit/>
          </a:bodyPr>
          <a:lstStyle/>
          <a:p>
            <a:pPr algn="ctr"/>
            <a:r>
              <a:rPr lang="en-US" sz="2400" b="1" dirty="0">
                <a:solidFill>
                  <a:schemeClr val="bg1"/>
                </a:solidFill>
              </a:rPr>
              <a:t>EMERGENCY RESPONSE TEAM </a:t>
            </a:r>
          </a:p>
        </p:txBody>
      </p:sp>
      <p:pic>
        <p:nvPicPr>
          <p:cNvPr id="6" name="Picture 5">
            <a:extLst>
              <a:ext uri="{FF2B5EF4-FFF2-40B4-BE49-F238E27FC236}">
                <a16:creationId xmlns:a16="http://schemas.microsoft.com/office/drawing/2014/main" id="{EF22528D-A225-455B-9A97-8C0C1C87E374}"/>
              </a:ext>
            </a:extLst>
          </p:cNvPr>
          <p:cNvPicPr>
            <a:picLocks noChangeAspect="1"/>
          </p:cNvPicPr>
          <p:nvPr/>
        </p:nvPicPr>
        <p:blipFill>
          <a:blip r:embed="rId3"/>
          <a:stretch>
            <a:fillRect/>
          </a:stretch>
        </p:blipFill>
        <p:spPr>
          <a:xfrm>
            <a:off x="1053548" y="5860774"/>
            <a:ext cx="1943100" cy="2362200"/>
          </a:xfrm>
          <a:prstGeom prst="rect">
            <a:avLst/>
          </a:prstGeom>
        </p:spPr>
      </p:pic>
      <p:pic>
        <p:nvPicPr>
          <p:cNvPr id="5" name="Picture 4">
            <a:extLst>
              <a:ext uri="{FF2B5EF4-FFF2-40B4-BE49-F238E27FC236}">
                <a16:creationId xmlns:a16="http://schemas.microsoft.com/office/drawing/2014/main" id="{4E712B6E-9915-4D87-BE78-A2F03C6780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604705" y="4240998"/>
            <a:ext cx="2352501" cy="1868091"/>
          </a:xfrm>
          <a:prstGeom prst="rect">
            <a:avLst/>
          </a:prstGeom>
        </p:spPr>
      </p:pic>
      <p:sp>
        <p:nvSpPr>
          <p:cNvPr id="3" name="Slide Number Placeholder 2">
            <a:extLst>
              <a:ext uri="{FF2B5EF4-FFF2-40B4-BE49-F238E27FC236}">
                <a16:creationId xmlns:a16="http://schemas.microsoft.com/office/drawing/2014/main" id="{20EAB808-BAB5-8136-9CC9-5502C6C79E70}"/>
              </a:ext>
            </a:extLst>
          </p:cNvPr>
          <p:cNvSpPr>
            <a:spLocks noGrp="1"/>
          </p:cNvSpPr>
          <p:nvPr>
            <p:ph type="sldNum" sz="quarter" idx="12"/>
          </p:nvPr>
        </p:nvSpPr>
        <p:spPr/>
        <p:txBody>
          <a:bodyPr/>
          <a:lstStyle/>
          <a:p>
            <a:fld id="{49EB70E6-4B9A-4ED8-9B75-228DBFF8C0CA}" type="slidenum">
              <a:rPr lang="en-US" smtClean="0"/>
              <a:t>46</a:t>
            </a:fld>
            <a:endParaRPr lang="en-US" dirty="0"/>
          </a:p>
        </p:txBody>
      </p:sp>
    </p:spTree>
    <p:extLst>
      <p:ext uri="{BB962C8B-B14F-4D97-AF65-F5344CB8AC3E}">
        <p14:creationId xmlns:p14="http://schemas.microsoft.com/office/powerpoint/2010/main" val="3687717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C69032-6DDC-0DD6-3CC3-480775BDEEF4}"/>
              </a:ext>
            </a:extLst>
          </p:cNvPr>
          <p:cNvSpPr txBox="1"/>
          <p:nvPr/>
        </p:nvSpPr>
        <p:spPr>
          <a:xfrm>
            <a:off x="4343400" y="76200"/>
            <a:ext cx="2286000" cy="646331"/>
          </a:xfrm>
          <a:prstGeom prst="rect">
            <a:avLst/>
          </a:prstGeom>
          <a:noFill/>
        </p:spPr>
        <p:txBody>
          <a:bodyPr wrap="square" rtlCol="0">
            <a:spAutoFit/>
          </a:bodyPr>
          <a:lstStyle/>
          <a:p>
            <a:pPr algn="ctr"/>
            <a:r>
              <a:rPr lang="en-US" b="1" dirty="0">
                <a:solidFill>
                  <a:schemeClr val="bg1"/>
                </a:solidFill>
              </a:rPr>
              <a:t>ACHIEVEMENTS/ PROMOTIONS</a:t>
            </a:r>
          </a:p>
        </p:txBody>
      </p:sp>
      <p:sp>
        <p:nvSpPr>
          <p:cNvPr id="4" name="TextBox 3">
            <a:extLst>
              <a:ext uri="{FF2B5EF4-FFF2-40B4-BE49-F238E27FC236}">
                <a16:creationId xmlns:a16="http://schemas.microsoft.com/office/drawing/2014/main" id="{C392E8F6-77AF-9F33-7393-BC7BA17713CB}"/>
              </a:ext>
            </a:extLst>
          </p:cNvPr>
          <p:cNvSpPr txBox="1"/>
          <p:nvPr/>
        </p:nvSpPr>
        <p:spPr>
          <a:xfrm>
            <a:off x="381000" y="824090"/>
            <a:ext cx="6019800" cy="369332"/>
          </a:xfrm>
          <a:prstGeom prst="rect">
            <a:avLst/>
          </a:prstGeom>
          <a:noFill/>
        </p:spPr>
        <p:txBody>
          <a:bodyPr wrap="square" rtlCol="0">
            <a:spAutoFit/>
          </a:bodyPr>
          <a:lstStyle/>
          <a:p>
            <a:r>
              <a:rPr lang="en-US" dirty="0"/>
              <a:t>PROFESSIONAL EXECUTIVE LEADERSHIP SCHOOL </a:t>
            </a:r>
          </a:p>
        </p:txBody>
      </p:sp>
      <p:pic>
        <p:nvPicPr>
          <p:cNvPr id="6" name="Picture 5" descr="A person and person holding a certificate&#10;&#10;AI-generated content may be incorrect.">
            <a:extLst>
              <a:ext uri="{FF2B5EF4-FFF2-40B4-BE49-F238E27FC236}">
                <a16:creationId xmlns:a16="http://schemas.microsoft.com/office/drawing/2014/main" id="{32F8AB9A-45B1-F9B5-EC6C-5E9C84494A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501" y="1524000"/>
            <a:ext cx="2857500" cy="3810000"/>
          </a:xfrm>
          <a:prstGeom prst="rect">
            <a:avLst/>
          </a:prstGeom>
        </p:spPr>
      </p:pic>
      <p:pic>
        <p:nvPicPr>
          <p:cNvPr id="8" name="Picture 7" descr="A group of men posing for a photo&#10;&#10;AI-generated content may be incorrect.">
            <a:extLst>
              <a:ext uri="{FF2B5EF4-FFF2-40B4-BE49-F238E27FC236}">
                <a16:creationId xmlns:a16="http://schemas.microsoft.com/office/drawing/2014/main" id="{C99AB29D-1E02-870E-3BF1-F2FA4B788C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2300" y="5453025"/>
            <a:ext cx="3429000" cy="3285009"/>
          </a:xfrm>
          <a:prstGeom prst="rect">
            <a:avLst/>
          </a:prstGeom>
        </p:spPr>
      </p:pic>
      <p:sp>
        <p:nvSpPr>
          <p:cNvPr id="9" name="TextBox 8">
            <a:extLst>
              <a:ext uri="{FF2B5EF4-FFF2-40B4-BE49-F238E27FC236}">
                <a16:creationId xmlns:a16="http://schemas.microsoft.com/office/drawing/2014/main" id="{7F3FEDD6-151F-7095-4632-EDB539C01E7D}"/>
              </a:ext>
            </a:extLst>
          </p:cNvPr>
          <p:cNvSpPr txBox="1"/>
          <p:nvPr/>
        </p:nvSpPr>
        <p:spPr>
          <a:xfrm>
            <a:off x="3657600" y="1752600"/>
            <a:ext cx="2438400" cy="923330"/>
          </a:xfrm>
          <a:prstGeom prst="rect">
            <a:avLst/>
          </a:prstGeom>
          <a:noFill/>
        </p:spPr>
        <p:txBody>
          <a:bodyPr wrap="square" rtlCol="0">
            <a:spAutoFit/>
          </a:bodyPr>
          <a:lstStyle/>
          <a:p>
            <a:pPr algn="ctr"/>
            <a:r>
              <a:rPr lang="en-US" dirty="0">
                <a:latin typeface="Centaur" panose="02030504050205020304" pitchFamily="18" charset="0"/>
              </a:rPr>
              <a:t>Captain Brian Martin graduated in March of 2024</a:t>
            </a:r>
          </a:p>
        </p:txBody>
      </p:sp>
      <p:sp>
        <p:nvSpPr>
          <p:cNvPr id="10" name="TextBox 9">
            <a:extLst>
              <a:ext uri="{FF2B5EF4-FFF2-40B4-BE49-F238E27FC236}">
                <a16:creationId xmlns:a16="http://schemas.microsoft.com/office/drawing/2014/main" id="{D8435697-D394-1B78-EEBA-668C62579896}"/>
              </a:ext>
            </a:extLst>
          </p:cNvPr>
          <p:cNvSpPr txBox="1"/>
          <p:nvPr/>
        </p:nvSpPr>
        <p:spPr>
          <a:xfrm>
            <a:off x="533400" y="6172200"/>
            <a:ext cx="2133600" cy="923330"/>
          </a:xfrm>
          <a:prstGeom prst="rect">
            <a:avLst/>
          </a:prstGeom>
          <a:noFill/>
        </p:spPr>
        <p:txBody>
          <a:bodyPr wrap="square" rtlCol="0">
            <a:spAutoFit/>
          </a:bodyPr>
          <a:lstStyle/>
          <a:p>
            <a:pPr algn="ctr"/>
            <a:r>
              <a:rPr lang="en-US" dirty="0">
                <a:latin typeface="Centaur" panose="02030504050205020304" pitchFamily="18" charset="0"/>
              </a:rPr>
              <a:t>Lieutenant Jacquelyn Persiani graduated in November of 2024 </a:t>
            </a:r>
          </a:p>
        </p:txBody>
      </p:sp>
      <p:sp>
        <p:nvSpPr>
          <p:cNvPr id="12" name="Slide Number Placeholder 11">
            <a:extLst>
              <a:ext uri="{FF2B5EF4-FFF2-40B4-BE49-F238E27FC236}">
                <a16:creationId xmlns:a16="http://schemas.microsoft.com/office/drawing/2014/main" id="{87A20CF0-D5D1-0BD5-63ED-D0C1622FD90E}"/>
              </a:ext>
            </a:extLst>
          </p:cNvPr>
          <p:cNvSpPr>
            <a:spLocks noGrp="1"/>
          </p:cNvSpPr>
          <p:nvPr>
            <p:ph type="sldNum" sz="quarter" idx="12"/>
          </p:nvPr>
        </p:nvSpPr>
        <p:spPr/>
        <p:txBody>
          <a:bodyPr/>
          <a:lstStyle/>
          <a:p>
            <a:fld id="{49EB70E6-4B9A-4ED8-9B75-228DBFF8C0CA}" type="slidenum">
              <a:rPr lang="en-US" smtClean="0"/>
              <a:t>47</a:t>
            </a:fld>
            <a:endParaRPr lang="en-US" dirty="0"/>
          </a:p>
        </p:txBody>
      </p:sp>
    </p:spTree>
    <p:extLst>
      <p:ext uri="{BB962C8B-B14F-4D97-AF65-F5344CB8AC3E}">
        <p14:creationId xmlns:p14="http://schemas.microsoft.com/office/powerpoint/2010/main" val="4077092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810000" y="0"/>
            <a:ext cx="2438400" cy="738664"/>
          </a:xfrm>
          <a:prstGeom prst="rect">
            <a:avLst/>
          </a:prstGeom>
          <a:noFill/>
        </p:spPr>
        <p:txBody>
          <a:bodyPr wrap="square" rtlCol="0">
            <a:spAutoFit/>
          </a:bodyPr>
          <a:lstStyle/>
          <a:p>
            <a:pPr algn="ctr"/>
            <a:r>
              <a:rPr lang="en-US" sz="2400" b="1" dirty="0">
                <a:solidFill>
                  <a:schemeClr val="bg1"/>
                </a:solidFill>
              </a:rPr>
              <a:t>PROMOTIONS</a:t>
            </a:r>
          </a:p>
          <a:p>
            <a:endParaRPr lang="en-US" dirty="0"/>
          </a:p>
        </p:txBody>
      </p:sp>
      <p:pic>
        <p:nvPicPr>
          <p:cNvPr id="5" name="Picture 4" descr="A person holding a person's hand in a room with other people&#10;&#10;AI-generated content may be incorrect.">
            <a:extLst>
              <a:ext uri="{FF2B5EF4-FFF2-40B4-BE49-F238E27FC236}">
                <a16:creationId xmlns:a16="http://schemas.microsoft.com/office/drawing/2014/main" id="{0C4B1C9D-AC1E-79DD-22A7-5874F33DBA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508000"/>
            <a:ext cx="1828800" cy="2438400"/>
          </a:xfrm>
          <a:prstGeom prst="rect">
            <a:avLst/>
          </a:prstGeom>
        </p:spPr>
      </p:pic>
      <p:pic>
        <p:nvPicPr>
          <p:cNvPr id="8" name="Picture 7" descr="A group of men posing for a photo&#10;&#10;AI-generated content may be incorrect.">
            <a:extLst>
              <a:ext uri="{FF2B5EF4-FFF2-40B4-BE49-F238E27FC236}">
                <a16:creationId xmlns:a16="http://schemas.microsoft.com/office/drawing/2014/main" id="{D76D3011-9B83-9779-FFD2-D185E7455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850" y="5511800"/>
            <a:ext cx="2343150" cy="3124200"/>
          </a:xfrm>
          <a:prstGeom prst="rect">
            <a:avLst/>
          </a:prstGeom>
        </p:spPr>
      </p:pic>
      <p:pic>
        <p:nvPicPr>
          <p:cNvPr id="12" name="Picture 11" descr="A group of people interacting with each other&#10;&#10;AI-generated content may be incorrect.">
            <a:extLst>
              <a:ext uri="{FF2B5EF4-FFF2-40B4-BE49-F238E27FC236}">
                <a16:creationId xmlns:a16="http://schemas.microsoft.com/office/drawing/2014/main" id="{A9931648-1DA4-4D02-A7A5-D4C2B512A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850" y="2565400"/>
            <a:ext cx="2209800" cy="2946400"/>
          </a:xfrm>
          <a:prstGeom prst="rect">
            <a:avLst/>
          </a:prstGeom>
        </p:spPr>
      </p:pic>
      <p:sp>
        <p:nvSpPr>
          <p:cNvPr id="14" name="Slide Number Placeholder 13">
            <a:extLst>
              <a:ext uri="{FF2B5EF4-FFF2-40B4-BE49-F238E27FC236}">
                <a16:creationId xmlns:a16="http://schemas.microsoft.com/office/drawing/2014/main" id="{A9C14C29-105C-8F11-E48D-795394D14A1E}"/>
              </a:ext>
            </a:extLst>
          </p:cNvPr>
          <p:cNvSpPr>
            <a:spLocks noGrp="1"/>
          </p:cNvSpPr>
          <p:nvPr>
            <p:ph type="sldNum" sz="quarter" idx="12"/>
          </p:nvPr>
        </p:nvSpPr>
        <p:spPr/>
        <p:txBody>
          <a:bodyPr/>
          <a:lstStyle/>
          <a:p>
            <a:fld id="{49EB70E6-4B9A-4ED8-9B75-228DBFF8C0CA}" type="slidenum">
              <a:rPr lang="en-US" smtClean="0"/>
              <a:t>48</a:t>
            </a:fld>
            <a:endParaRPr lang="en-US" dirty="0"/>
          </a:p>
        </p:txBody>
      </p:sp>
    </p:spTree>
    <p:extLst>
      <p:ext uri="{BB962C8B-B14F-4D97-AF65-F5344CB8AC3E}">
        <p14:creationId xmlns:p14="http://schemas.microsoft.com/office/powerpoint/2010/main" val="725253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978016" y="26242"/>
            <a:ext cx="2438400" cy="738664"/>
          </a:xfrm>
          <a:prstGeom prst="rect">
            <a:avLst/>
          </a:prstGeom>
          <a:noFill/>
        </p:spPr>
        <p:txBody>
          <a:bodyPr wrap="square" rtlCol="0">
            <a:spAutoFit/>
          </a:bodyPr>
          <a:lstStyle/>
          <a:p>
            <a:pPr algn="ctr"/>
            <a:r>
              <a:rPr lang="en-US" sz="2400" b="1" dirty="0">
                <a:solidFill>
                  <a:schemeClr val="bg1"/>
                </a:solidFill>
              </a:rPr>
              <a:t>PROMOTIONS</a:t>
            </a:r>
          </a:p>
          <a:p>
            <a:endParaRPr lang="en-US" dirty="0"/>
          </a:p>
        </p:txBody>
      </p:sp>
      <p:pic>
        <p:nvPicPr>
          <p:cNvPr id="6" name="Picture 5" descr="A group of men in uniform&#10;&#10;AI-generated content may be incorrect.">
            <a:extLst>
              <a:ext uri="{FF2B5EF4-FFF2-40B4-BE49-F238E27FC236}">
                <a16:creationId xmlns:a16="http://schemas.microsoft.com/office/drawing/2014/main" id="{FCDD182E-5ACB-78E8-731B-1C61C25AC6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508000"/>
            <a:ext cx="1752600" cy="2336800"/>
          </a:xfrm>
          <a:prstGeom prst="rect">
            <a:avLst/>
          </a:prstGeom>
        </p:spPr>
      </p:pic>
      <p:pic>
        <p:nvPicPr>
          <p:cNvPr id="9" name="Picture 8" descr="A group of men posing for a photo&#10;&#10;AI-generated content may be incorrect.">
            <a:extLst>
              <a:ext uri="{FF2B5EF4-FFF2-40B4-BE49-F238E27FC236}">
                <a16:creationId xmlns:a16="http://schemas.microsoft.com/office/drawing/2014/main" id="{C59627F2-AED1-A88A-B6A2-2F38FD9CE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057400"/>
            <a:ext cx="2485732" cy="3314309"/>
          </a:xfrm>
          <a:prstGeom prst="rect">
            <a:avLst/>
          </a:prstGeom>
        </p:spPr>
      </p:pic>
      <p:pic>
        <p:nvPicPr>
          <p:cNvPr id="11" name="Picture 10" descr="A group of men shaking hands&#10;&#10;AI-generated content may be incorrect.">
            <a:extLst>
              <a:ext uri="{FF2B5EF4-FFF2-40B4-BE49-F238E27FC236}">
                <a16:creationId xmlns:a16="http://schemas.microsoft.com/office/drawing/2014/main" id="{8FBBFB41-DC3D-2B45-3BE3-AF122E60C2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5715000"/>
            <a:ext cx="2247900" cy="2997200"/>
          </a:xfrm>
          <a:prstGeom prst="rect">
            <a:avLst/>
          </a:prstGeom>
        </p:spPr>
      </p:pic>
      <p:sp>
        <p:nvSpPr>
          <p:cNvPr id="13" name="Slide Number Placeholder 12">
            <a:extLst>
              <a:ext uri="{FF2B5EF4-FFF2-40B4-BE49-F238E27FC236}">
                <a16:creationId xmlns:a16="http://schemas.microsoft.com/office/drawing/2014/main" id="{7F9E796C-A9E4-CCCD-B992-ADC4DE4F0F65}"/>
              </a:ext>
            </a:extLst>
          </p:cNvPr>
          <p:cNvSpPr>
            <a:spLocks noGrp="1"/>
          </p:cNvSpPr>
          <p:nvPr>
            <p:ph type="sldNum" sz="quarter" idx="12"/>
          </p:nvPr>
        </p:nvSpPr>
        <p:spPr/>
        <p:txBody>
          <a:bodyPr/>
          <a:lstStyle/>
          <a:p>
            <a:fld id="{49EB70E6-4B9A-4ED8-9B75-228DBFF8C0CA}" type="slidenum">
              <a:rPr lang="en-US" smtClean="0"/>
              <a:t>49</a:t>
            </a:fld>
            <a:endParaRPr lang="en-US" dirty="0"/>
          </a:p>
        </p:txBody>
      </p:sp>
    </p:spTree>
    <p:extLst>
      <p:ext uri="{BB962C8B-B14F-4D97-AF65-F5344CB8AC3E}">
        <p14:creationId xmlns:p14="http://schemas.microsoft.com/office/powerpoint/2010/main" val="2794111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2163" y="1447800"/>
            <a:ext cx="5715000" cy="6553200"/>
          </a:xfrm>
        </p:spPr>
        <p:txBody>
          <a:bodyPr>
            <a:noAutofit/>
          </a:bodyPr>
          <a:lstStyle/>
          <a:p>
            <a:pPr marL="114300" indent="0">
              <a:buNone/>
            </a:pPr>
            <a:endParaRPr lang="en-US" sz="1200" dirty="0"/>
          </a:p>
          <a:p>
            <a:pPr marL="114300" indent="0">
              <a:buNone/>
            </a:pPr>
            <a:endParaRPr lang="en-US" sz="1150" dirty="0"/>
          </a:p>
          <a:p>
            <a:pPr marL="0" indent="0">
              <a:buNone/>
            </a:pPr>
            <a:r>
              <a:rPr lang="en-US" sz="1600" b="1" dirty="0">
                <a:latin typeface="Centaur" panose="02030504050205020304" pitchFamily="18" charset="0"/>
              </a:rPr>
              <a:t>Dear Roanoke County Citizens,</a:t>
            </a:r>
          </a:p>
          <a:p>
            <a:pPr marL="0" indent="0">
              <a:buNone/>
            </a:pPr>
            <a:r>
              <a:rPr lang="en-US" sz="1600" b="1" dirty="0">
                <a:latin typeface="Centaur" panose="02030504050205020304" pitchFamily="18" charset="0"/>
              </a:rPr>
              <a:t> Over the course of the past year, we have had the opportunity to renew outreach programming and partnerships throughout the Valley.  We are excited about what the new year holds and the opportunities for service that will be presented.  </a:t>
            </a:r>
          </a:p>
          <a:p>
            <a:pPr marL="0" indent="0">
              <a:buNone/>
            </a:pPr>
            <a:r>
              <a:rPr lang="en-US" sz="1600" b="1" dirty="0">
                <a:latin typeface="Centaur" panose="02030504050205020304" pitchFamily="18" charset="0"/>
              </a:rPr>
              <a:t>During this past year, our staff has continued to work with our partners at Roanoke County Public Schools and RCPD to increase the number of School Resource Deputies serving our elementary schools. Through this partnership, the RCSO has utilized funding provided by RCPS and now </a:t>
            </a:r>
            <a:r>
              <a:rPr lang="en-US" sz="1600" b="1" dirty="0" err="1">
                <a:latin typeface="Centaur" panose="02030504050205020304" pitchFamily="18" charset="0"/>
              </a:rPr>
              <a:t>RoCo</a:t>
            </a:r>
            <a:r>
              <a:rPr lang="en-US" sz="1600" b="1" dirty="0">
                <a:latin typeface="Centaur" panose="02030504050205020304" pitchFamily="18" charset="0"/>
              </a:rPr>
              <a:t> to hire and train School Resource Deputies; who are deployed through the County serving our 16 elementary schools.  </a:t>
            </a:r>
          </a:p>
          <a:p>
            <a:pPr marL="0" indent="0">
              <a:buNone/>
            </a:pPr>
            <a:r>
              <a:rPr lang="en-US" sz="1600" b="1" dirty="0">
                <a:latin typeface="Centaur" panose="02030504050205020304" pitchFamily="18" charset="0"/>
              </a:rPr>
              <a:t>This past year also saw our staff take the bold move of transitioning from the state accreditation in our law enforcement operations to the process of seeking national accreditation. As the new year begins, I am excited about the continuation of many outstanding programs and services as well as the pursuit of new endeavors.</a:t>
            </a:r>
          </a:p>
          <a:p>
            <a:pPr marL="0" indent="0">
              <a:buNone/>
            </a:pPr>
            <a:r>
              <a:rPr lang="en-US" sz="1600" b="1" dirty="0">
                <a:latin typeface="Centaur" panose="02030504050205020304" pitchFamily="18" charset="0"/>
              </a:rPr>
              <a:t>The success of the RCSO is a credit to the amazing staff that faithfully serve the citizens of our community on a daily basis. Our success is also due to the support we receive from you, our citizens. Thank you for all that you do and for allowing us to serve you.</a:t>
            </a:r>
          </a:p>
          <a:p>
            <a:pPr marL="0" indent="0">
              <a:buNone/>
            </a:pPr>
            <a:endParaRPr lang="en-US" sz="1600" b="1" dirty="0">
              <a:latin typeface="Centaur" panose="02030504050205020304" pitchFamily="18" charset="0"/>
            </a:endParaRPr>
          </a:p>
          <a:p>
            <a:pPr marL="0" indent="0">
              <a:buNone/>
            </a:pPr>
            <a:r>
              <a:rPr lang="en-US" sz="1600" dirty="0">
                <a:latin typeface="Centaur" panose="02030504050205020304" pitchFamily="18" charset="0"/>
              </a:rPr>
              <a:t>Sincerely,</a:t>
            </a:r>
          </a:p>
          <a:p>
            <a:pPr marL="0" indent="0">
              <a:buNone/>
            </a:pPr>
            <a:r>
              <a:rPr lang="en-US" sz="1600" dirty="0">
                <a:latin typeface="Centaur" panose="02030504050205020304" pitchFamily="18" charset="0"/>
              </a:rPr>
              <a:t>Joseph “Eric” Orange</a:t>
            </a:r>
          </a:p>
          <a:p>
            <a:pPr marL="0" indent="0">
              <a:buNone/>
            </a:pPr>
            <a:r>
              <a:rPr lang="en-US" sz="1600" dirty="0">
                <a:latin typeface="Centaur" panose="02030504050205020304" pitchFamily="18" charset="0"/>
              </a:rPr>
              <a:t>Sheriff Roanoke County      </a:t>
            </a:r>
          </a:p>
          <a:p>
            <a:pPr marL="0" indent="0">
              <a:buNone/>
            </a:pPr>
            <a:endParaRPr lang="en-US" sz="1400" dirty="0"/>
          </a:p>
          <a:p>
            <a:pPr marL="114300" indent="0">
              <a:buNone/>
            </a:pPr>
            <a:endParaRPr lang="en-US" sz="1400" dirty="0"/>
          </a:p>
        </p:txBody>
      </p:sp>
      <p:sp>
        <p:nvSpPr>
          <p:cNvPr id="6" name="TextBox 5"/>
          <p:cNvSpPr txBox="1"/>
          <p:nvPr/>
        </p:nvSpPr>
        <p:spPr>
          <a:xfrm>
            <a:off x="3886200" y="297892"/>
            <a:ext cx="2590800" cy="830997"/>
          </a:xfrm>
          <a:prstGeom prst="rect">
            <a:avLst/>
          </a:prstGeom>
          <a:noFill/>
        </p:spPr>
        <p:txBody>
          <a:bodyPr wrap="square" rtlCol="0">
            <a:spAutoFit/>
          </a:bodyPr>
          <a:lstStyle/>
          <a:p>
            <a:pPr algn="ctr"/>
            <a:r>
              <a:rPr lang="en-US" sz="2400" b="1" dirty="0">
                <a:solidFill>
                  <a:schemeClr val="bg1"/>
                </a:solidFill>
              </a:rPr>
              <a:t>LETTER FROM THE SHERIFF</a:t>
            </a:r>
          </a:p>
        </p:txBody>
      </p:sp>
      <p:sp>
        <p:nvSpPr>
          <p:cNvPr id="4" name="Slide Number Placeholder 3">
            <a:extLst>
              <a:ext uri="{FF2B5EF4-FFF2-40B4-BE49-F238E27FC236}">
                <a16:creationId xmlns:a16="http://schemas.microsoft.com/office/drawing/2014/main" id="{6A0BDC1B-7D66-EDFD-D0DA-F1B75B350F8C}"/>
              </a:ext>
            </a:extLst>
          </p:cNvPr>
          <p:cNvSpPr>
            <a:spLocks noGrp="1"/>
          </p:cNvSpPr>
          <p:nvPr>
            <p:ph type="sldNum" sz="quarter" idx="12"/>
          </p:nvPr>
        </p:nvSpPr>
        <p:spPr/>
        <p:txBody>
          <a:bodyPr/>
          <a:lstStyle/>
          <a:p>
            <a:fld id="{49EB70E6-4B9A-4ED8-9B75-228DBFF8C0CA}" type="slidenum">
              <a:rPr lang="en-US" smtClean="0"/>
              <a:t>5</a:t>
            </a:fld>
            <a:endParaRPr lang="en-US" dirty="0"/>
          </a:p>
        </p:txBody>
      </p:sp>
    </p:spTree>
    <p:extLst>
      <p:ext uri="{BB962C8B-B14F-4D97-AF65-F5344CB8AC3E}">
        <p14:creationId xmlns:p14="http://schemas.microsoft.com/office/powerpoint/2010/main" val="2897880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erson and person posing for a picture&#10;&#10;AI-generated content may be incorrect.">
            <a:extLst>
              <a:ext uri="{FF2B5EF4-FFF2-40B4-BE49-F238E27FC236}">
                <a16:creationId xmlns:a16="http://schemas.microsoft.com/office/drawing/2014/main" id="{529EB85E-8E66-D3C6-3AAB-4466D9CB0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 y="799826"/>
            <a:ext cx="2584928" cy="3446571"/>
          </a:xfrm>
          <a:prstGeom prst="rect">
            <a:avLst/>
          </a:prstGeom>
        </p:spPr>
      </p:pic>
      <p:pic>
        <p:nvPicPr>
          <p:cNvPr id="7" name="Picture 6" descr="A group of people posing for a photo&#10;&#10;AI-generated content may be incorrect.">
            <a:extLst>
              <a:ext uri="{FF2B5EF4-FFF2-40B4-BE49-F238E27FC236}">
                <a16:creationId xmlns:a16="http://schemas.microsoft.com/office/drawing/2014/main" id="{8B530262-1DEC-C817-BB59-702397A96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2074" y="799826"/>
            <a:ext cx="2584928" cy="3446571"/>
          </a:xfrm>
          <a:prstGeom prst="rect">
            <a:avLst/>
          </a:prstGeom>
        </p:spPr>
      </p:pic>
      <p:pic>
        <p:nvPicPr>
          <p:cNvPr id="11" name="Picture 10" descr="A picture containing person&#10;&#10;AI-generated content may be incorrect.">
            <a:extLst>
              <a:ext uri="{FF2B5EF4-FFF2-40B4-BE49-F238E27FC236}">
                <a16:creationId xmlns:a16="http://schemas.microsoft.com/office/drawing/2014/main" id="{9DA13EA3-7711-605B-343F-03D7F3665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900" y="5029200"/>
            <a:ext cx="2705100" cy="3606800"/>
          </a:xfrm>
          <a:prstGeom prst="rect">
            <a:avLst/>
          </a:prstGeom>
        </p:spPr>
      </p:pic>
      <p:pic>
        <p:nvPicPr>
          <p:cNvPr id="15" name="Picture 14" descr="A picture containing person, indoor, ceiling&#10;&#10;AI-generated content may be incorrect.">
            <a:extLst>
              <a:ext uri="{FF2B5EF4-FFF2-40B4-BE49-F238E27FC236}">
                <a16:creationId xmlns:a16="http://schemas.microsoft.com/office/drawing/2014/main" id="{F815B8EB-1369-7FFA-EAAB-6DE357947D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5029200"/>
            <a:ext cx="2705100" cy="3606800"/>
          </a:xfrm>
          <a:prstGeom prst="rect">
            <a:avLst/>
          </a:prstGeom>
        </p:spPr>
      </p:pic>
      <p:sp>
        <p:nvSpPr>
          <p:cNvPr id="16" name="Slide Number Placeholder 15">
            <a:extLst>
              <a:ext uri="{FF2B5EF4-FFF2-40B4-BE49-F238E27FC236}">
                <a16:creationId xmlns:a16="http://schemas.microsoft.com/office/drawing/2014/main" id="{6CB22F2A-0206-9D61-20AF-BBC28F7E73A1}"/>
              </a:ext>
            </a:extLst>
          </p:cNvPr>
          <p:cNvSpPr>
            <a:spLocks noGrp="1"/>
          </p:cNvSpPr>
          <p:nvPr>
            <p:ph type="sldNum" sz="quarter" idx="12"/>
          </p:nvPr>
        </p:nvSpPr>
        <p:spPr/>
        <p:txBody>
          <a:bodyPr/>
          <a:lstStyle/>
          <a:p>
            <a:fld id="{49EB70E6-4B9A-4ED8-9B75-228DBFF8C0CA}" type="slidenum">
              <a:rPr lang="en-US" smtClean="0"/>
              <a:t>50</a:t>
            </a:fld>
            <a:endParaRPr lang="en-US" dirty="0"/>
          </a:p>
        </p:txBody>
      </p:sp>
      <p:sp>
        <p:nvSpPr>
          <p:cNvPr id="17" name="TextBox 16">
            <a:extLst>
              <a:ext uri="{FF2B5EF4-FFF2-40B4-BE49-F238E27FC236}">
                <a16:creationId xmlns:a16="http://schemas.microsoft.com/office/drawing/2014/main" id="{E3E11DC3-74CD-7654-1A2C-792EDDC1E814}"/>
              </a:ext>
            </a:extLst>
          </p:cNvPr>
          <p:cNvSpPr txBox="1"/>
          <p:nvPr/>
        </p:nvSpPr>
        <p:spPr>
          <a:xfrm>
            <a:off x="4332518" y="223759"/>
            <a:ext cx="2705100" cy="461665"/>
          </a:xfrm>
          <a:prstGeom prst="rect">
            <a:avLst/>
          </a:prstGeom>
          <a:noFill/>
        </p:spPr>
        <p:txBody>
          <a:bodyPr wrap="square" rtlCol="0">
            <a:spAutoFit/>
          </a:bodyPr>
          <a:lstStyle/>
          <a:p>
            <a:r>
              <a:rPr lang="en-US" sz="2400" b="1" dirty="0">
                <a:solidFill>
                  <a:schemeClr val="bg1"/>
                </a:solidFill>
              </a:rPr>
              <a:t>PROMOTIONS</a:t>
            </a:r>
          </a:p>
        </p:txBody>
      </p:sp>
    </p:spTree>
    <p:extLst>
      <p:ext uri="{BB962C8B-B14F-4D97-AF65-F5344CB8AC3E}">
        <p14:creationId xmlns:p14="http://schemas.microsoft.com/office/powerpoint/2010/main" val="5446463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n holding a certificate&#10;&#10;AI-generated content may be incorrect.">
            <a:extLst>
              <a:ext uri="{FF2B5EF4-FFF2-40B4-BE49-F238E27FC236}">
                <a16:creationId xmlns:a16="http://schemas.microsoft.com/office/drawing/2014/main" id="{90549887-AC6E-4C50-3F6D-855DCCE555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2557" y="4421072"/>
            <a:ext cx="3314700" cy="4419600"/>
          </a:xfrm>
          <a:prstGeom prst="rect">
            <a:avLst/>
          </a:prstGeom>
        </p:spPr>
      </p:pic>
      <p:pic>
        <p:nvPicPr>
          <p:cNvPr id="6" name="Picture 5" descr="Two people holding a certificate&#10;&#10;AI-generated content may be incorrect.">
            <a:extLst>
              <a:ext uri="{FF2B5EF4-FFF2-40B4-BE49-F238E27FC236}">
                <a16:creationId xmlns:a16="http://schemas.microsoft.com/office/drawing/2014/main" id="{360FD679-5A7A-8B37-E473-D63641976D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07495"/>
            <a:ext cx="2971800" cy="3962400"/>
          </a:xfrm>
          <a:prstGeom prst="rect">
            <a:avLst/>
          </a:prstGeom>
        </p:spPr>
      </p:pic>
      <p:sp>
        <p:nvSpPr>
          <p:cNvPr id="7" name="Slide Number Placeholder 6">
            <a:extLst>
              <a:ext uri="{FF2B5EF4-FFF2-40B4-BE49-F238E27FC236}">
                <a16:creationId xmlns:a16="http://schemas.microsoft.com/office/drawing/2014/main" id="{D72BC1DB-B49A-5833-A19F-818BDC9ADD0A}"/>
              </a:ext>
            </a:extLst>
          </p:cNvPr>
          <p:cNvSpPr>
            <a:spLocks noGrp="1"/>
          </p:cNvSpPr>
          <p:nvPr>
            <p:ph type="sldNum" sz="quarter" idx="12"/>
          </p:nvPr>
        </p:nvSpPr>
        <p:spPr/>
        <p:txBody>
          <a:bodyPr/>
          <a:lstStyle/>
          <a:p>
            <a:fld id="{49EB70E6-4B9A-4ED8-9B75-228DBFF8C0CA}" type="slidenum">
              <a:rPr lang="en-US" smtClean="0"/>
              <a:t>51</a:t>
            </a:fld>
            <a:endParaRPr lang="en-US" dirty="0"/>
          </a:p>
        </p:txBody>
      </p:sp>
      <p:sp>
        <p:nvSpPr>
          <p:cNvPr id="8" name="TextBox 7">
            <a:extLst>
              <a:ext uri="{FF2B5EF4-FFF2-40B4-BE49-F238E27FC236}">
                <a16:creationId xmlns:a16="http://schemas.microsoft.com/office/drawing/2014/main" id="{7F650AAB-81AC-4939-2EC0-75D6453F84C9}"/>
              </a:ext>
            </a:extLst>
          </p:cNvPr>
          <p:cNvSpPr txBox="1"/>
          <p:nvPr/>
        </p:nvSpPr>
        <p:spPr>
          <a:xfrm>
            <a:off x="4572000" y="207495"/>
            <a:ext cx="2135257" cy="369332"/>
          </a:xfrm>
          <a:prstGeom prst="rect">
            <a:avLst/>
          </a:prstGeom>
          <a:noFill/>
        </p:spPr>
        <p:txBody>
          <a:bodyPr wrap="square" rtlCol="0">
            <a:spAutoFit/>
          </a:bodyPr>
          <a:lstStyle/>
          <a:p>
            <a:r>
              <a:rPr lang="en-US" dirty="0"/>
              <a:t>SERVICE AWARDS</a:t>
            </a:r>
          </a:p>
        </p:txBody>
      </p:sp>
      <p:pic>
        <p:nvPicPr>
          <p:cNvPr id="9" name="Picture 8" descr="Logo&#10;&#10;AI-generated content may be incorrect.">
            <a:extLst>
              <a:ext uri="{FF2B5EF4-FFF2-40B4-BE49-F238E27FC236}">
                <a16:creationId xmlns:a16="http://schemas.microsoft.com/office/drawing/2014/main" id="{695E7432-746B-F684-25B9-9BAABE33F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612686"/>
            <a:ext cx="2057400" cy="2057400"/>
          </a:xfrm>
          <a:prstGeom prst="rect">
            <a:avLst/>
          </a:prstGeom>
        </p:spPr>
      </p:pic>
    </p:spTree>
    <p:extLst>
      <p:ext uri="{BB962C8B-B14F-4D97-AF65-F5344CB8AC3E}">
        <p14:creationId xmlns:p14="http://schemas.microsoft.com/office/powerpoint/2010/main" val="3006969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429000" y="0"/>
            <a:ext cx="2971800" cy="738664"/>
          </a:xfrm>
          <a:prstGeom prst="rect">
            <a:avLst/>
          </a:prstGeom>
          <a:noFill/>
        </p:spPr>
        <p:txBody>
          <a:bodyPr wrap="square" rtlCol="0">
            <a:spAutoFit/>
          </a:bodyPr>
          <a:lstStyle/>
          <a:p>
            <a:pPr algn="ctr"/>
            <a:r>
              <a:rPr lang="en-US" sz="2400" dirty="0"/>
              <a:t>SERVICE AWARDS </a:t>
            </a:r>
          </a:p>
          <a:p>
            <a:endParaRPr lang="en-US" dirty="0"/>
          </a:p>
        </p:txBody>
      </p:sp>
      <p:pic>
        <p:nvPicPr>
          <p:cNvPr id="5" name="Picture 4" descr="A black and gold service award&#10;&#10;Description automatically generated">
            <a:extLst>
              <a:ext uri="{FF2B5EF4-FFF2-40B4-BE49-F238E27FC236}">
                <a16:creationId xmlns:a16="http://schemas.microsoft.com/office/drawing/2014/main" id="{4FF5B380-502C-D912-3482-7E6BBD906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132" y="261510"/>
            <a:ext cx="1280303" cy="1280303"/>
          </a:xfrm>
          <a:prstGeom prst="rect">
            <a:avLst/>
          </a:prstGeom>
        </p:spPr>
      </p:pic>
      <p:pic>
        <p:nvPicPr>
          <p:cNvPr id="6" name="Picture 5" descr="A group of men holding a certificate&#10;&#10;AI-generated content may be incorrect.">
            <a:extLst>
              <a:ext uri="{FF2B5EF4-FFF2-40B4-BE49-F238E27FC236}">
                <a16:creationId xmlns:a16="http://schemas.microsoft.com/office/drawing/2014/main" id="{9CC9EC58-F267-457B-F7C8-549C0AE41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541" y="1371600"/>
            <a:ext cx="2400300" cy="3200400"/>
          </a:xfrm>
          <a:prstGeom prst="rect">
            <a:avLst/>
          </a:prstGeom>
        </p:spPr>
      </p:pic>
      <p:pic>
        <p:nvPicPr>
          <p:cNvPr id="10" name="Picture 9" descr="A group of men holding a certificate&#10;&#10;AI-generated content may be incorrect.">
            <a:extLst>
              <a:ext uri="{FF2B5EF4-FFF2-40B4-BE49-F238E27FC236}">
                <a16:creationId xmlns:a16="http://schemas.microsoft.com/office/drawing/2014/main" id="{753BCA41-91FD-B598-AD63-BEF8CD59EA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609600"/>
            <a:ext cx="2400300" cy="3200400"/>
          </a:xfrm>
          <a:prstGeom prst="rect">
            <a:avLst/>
          </a:prstGeom>
        </p:spPr>
      </p:pic>
      <p:pic>
        <p:nvPicPr>
          <p:cNvPr id="13" name="Picture 12" descr="A person holding a certificate next to a person holding a plaque&#10;&#10;AI-generated content may be incorrect.">
            <a:extLst>
              <a:ext uri="{FF2B5EF4-FFF2-40B4-BE49-F238E27FC236}">
                <a16:creationId xmlns:a16="http://schemas.microsoft.com/office/drawing/2014/main" id="{F03B3261-AC08-DDB0-902A-3451F6F43E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9841" y="3581400"/>
            <a:ext cx="2061871" cy="2819400"/>
          </a:xfrm>
          <a:prstGeom prst="rect">
            <a:avLst/>
          </a:prstGeom>
        </p:spPr>
      </p:pic>
      <p:pic>
        <p:nvPicPr>
          <p:cNvPr id="15" name="Picture 14" descr="A group of men holding a plaque&#10;&#10;AI-generated content may be incorrect.">
            <a:extLst>
              <a:ext uri="{FF2B5EF4-FFF2-40B4-BE49-F238E27FC236}">
                <a16:creationId xmlns:a16="http://schemas.microsoft.com/office/drawing/2014/main" id="{53148192-9DB7-F954-0E1A-C69E4DB074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711" y="6603567"/>
            <a:ext cx="3207373" cy="2414927"/>
          </a:xfrm>
          <a:prstGeom prst="rect">
            <a:avLst/>
          </a:prstGeom>
        </p:spPr>
      </p:pic>
      <p:pic>
        <p:nvPicPr>
          <p:cNvPr id="17" name="Picture 16" descr="A person and person holding certificates&#10;&#10;AI-generated content may be incorrect.">
            <a:extLst>
              <a:ext uri="{FF2B5EF4-FFF2-40B4-BE49-F238E27FC236}">
                <a16:creationId xmlns:a16="http://schemas.microsoft.com/office/drawing/2014/main" id="{D26ACC7B-5BD0-AA0A-1F14-EA3F1B9203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5898" y="6019800"/>
            <a:ext cx="2228850" cy="2971800"/>
          </a:xfrm>
          <a:prstGeom prst="rect">
            <a:avLst/>
          </a:prstGeom>
        </p:spPr>
      </p:pic>
      <p:sp>
        <p:nvSpPr>
          <p:cNvPr id="18" name="Slide Number Placeholder 17">
            <a:extLst>
              <a:ext uri="{FF2B5EF4-FFF2-40B4-BE49-F238E27FC236}">
                <a16:creationId xmlns:a16="http://schemas.microsoft.com/office/drawing/2014/main" id="{DC38CCCF-DAA1-7140-E7C3-62A48B23C26B}"/>
              </a:ext>
            </a:extLst>
          </p:cNvPr>
          <p:cNvSpPr>
            <a:spLocks noGrp="1"/>
          </p:cNvSpPr>
          <p:nvPr>
            <p:ph type="sldNum" sz="quarter" idx="12"/>
          </p:nvPr>
        </p:nvSpPr>
        <p:spPr/>
        <p:txBody>
          <a:bodyPr/>
          <a:lstStyle/>
          <a:p>
            <a:fld id="{49EB70E6-4B9A-4ED8-9B75-228DBFF8C0CA}" type="slidenum">
              <a:rPr lang="en-US" smtClean="0"/>
              <a:t>52</a:t>
            </a:fld>
            <a:endParaRPr lang="en-US" dirty="0"/>
          </a:p>
        </p:txBody>
      </p:sp>
    </p:spTree>
    <p:extLst>
      <p:ext uri="{BB962C8B-B14F-4D97-AF65-F5344CB8AC3E}">
        <p14:creationId xmlns:p14="http://schemas.microsoft.com/office/powerpoint/2010/main" val="1208011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54001F3-9765-4C6B-B2D9-7BA329B88645}"/>
              </a:ext>
            </a:extLst>
          </p:cNvPr>
          <p:cNvSpPr txBox="1"/>
          <p:nvPr/>
        </p:nvSpPr>
        <p:spPr>
          <a:xfrm>
            <a:off x="3581400" y="0"/>
            <a:ext cx="2971800" cy="738664"/>
          </a:xfrm>
          <a:prstGeom prst="rect">
            <a:avLst/>
          </a:prstGeom>
          <a:noFill/>
        </p:spPr>
        <p:txBody>
          <a:bodyPr wrap="square" rtlCol="0">
            <a:spAutoFit/>
          </a:bodyPr>
          <a:lstStyle/>
          <a:p>
            <a:pPr algn="ctr"/>
            <a:r>
              <a:rPr lang="en-US" sz="2400" dirty="0"/>
              <a:t>SERVICE AWARDS </a:t>
            </a:r>
          </a:p>
          <a:p>
            <a:endParaRPr lang="en-US" dirty="0"/>
          </a:p>
        </p:txBody>
      </p:sp>
      <p:pic>
        <p:nvPicPr>
          <p:cNvPr id="8" name="Picture 7">
            <a:extLst>
              <a:ext uri="{FF2B5EF4-FFF2-40B4-BE49-F238E27FC236}">
                <a16:creationId xmlns:a16="http://schemas.microsoft.com/office/drawing/2014/main" id="{568B3946-86F6-4A05-B092-8AE32F9456E9}"/>
              </a:ext>
            </a:extLst>
          </p:cNvPr>
          <p:cNvPicPr>
            <a:picLocks noChangeAspect="1"/>
          </p:cNvPicPr>
          <p:nvPr/>
        </p:nvPicPr>
        <p:blipFill>
          <a:blip r:embed="rId2"/>
          <a:stretch>
            <a:fillRect/>
          </a:stretch>
        </p:blipFill>
        <p:spPr>
          <a:xfrm>
            <a:off x="416186" y="4215353"/>
            <a:ext cx="981541" cy="713294"/>
          </a:xfrm>
          <a:prstGeom prst="rect">
            <a:avLst/>
          </a:prstGeom>
        </p:spPr>
      </p:pic>
      <p:pic>
        <p:nvPicPr>
          <p:cNvPr id="15" name="Picture 2" descr="10 YEARS SERVICE AWARD PIN">
            <a:extLst>
              <a:ext uri="{FF2B5EF4-FFF2-40B4-BE49-F238E27FC236}">
                <a16:creationId xmlns:a16="http://schemas.microsoft.com/office/drawing/2014/main" id="{3C0FF4C6-C653-9ABD-6786-B86BF68130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83558"/>
            <a:ext cx="960405" cy="7102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men holding a certificate&#10;&#10;AI-generated content may be incorrect.">
            <a:extLst>
              <a:ext uri="{FF2B5EF4-FFF2-40B4-BE49-F238E27FC236}">
                <a16:creationId xmlns:a16="http://schemas.microsoft.com/office/drawing/2014/main" id="{DA242F72-DCA7-1536-288F-15E420EB2A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6764" y="580143"/>
            <a:ext cx="2849271" cy="2247059"/>
          </a:xfrm>
          <a:prstGeom prst="rect">
            <a:avLst/>
          </a:prstGeom>
        </p:spPr>
      </p:pic>
      <p:pic>
        <p:nvPicPr>
          <p:cNvPr id="11" name="Picture 10" descr="A group of men holding a certificate&#10;&#10;AI-generated content may be incorrect.">
            <a:extLst>
              <a:ext uri="{FF2B5EF4-FFF2-40B4-BE49-F238E27FC236}">
                <a16:creationId xmlns:a16="http://schemas.microsoft.com/office/drawing/2014/main" id="{1A06E4BE-AEAF-4A01-2FCE-4D7D740F09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2267" y="3352800"/>
            <a:ext cx="2293466" cy="2247059"/>
          </a:xfrm>
          <a:prstGeom prst="rect">
            <a:avLst/>
          </a:prstGeom>
        </p:spPr>
      </p:pic>
      <p:pic>
        <p:nvPicPr>
          <p:cNvPr id="13" name="Picture 12" descr="A group of men holding a sign&#10;&#10;AI-generated content may be incorrect.">
            <a:extLst>
              <a:ext uri="{FF2B5EF4-FFF2-40B4-BE49-F238E27FC236}">
                <a16:creationId xmlns:a16="http://schemas.microsoft.com/office/drawing/2014/main" id="{A2EBCDDD-7832-4583-6D8A-51EC30AF4E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6519854"/>
            <a:ext cx="2743356" cy="2057517"/>
          </a:xfrm>
          <a:prstGeom prst="rect">
            <a:avLst/>
          </a:prstGeom>
        </p:spPr>
      </p:pic>
      <p:pic>
        <p:nvPicPr>
          <p:cNvPr id="17" name="Picture 16" descr="A group of people posing for a photo&#10;&#10;AI-generated content may be incorrect.">
            <a:extLst>
              <a:ext uri="{FF2B5EF4-FFF2-40B4-BE49-F238E27FC236}">
                <a16:creationId xmlns:a16="http://schemas.microsoft.com/office/drawing/2014/main" id="{7B4DA6FF-4080-BF93-0962-3B7D2B30F4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1480" y="5791200"/>
            <a:ext cx="3225800" cy="2419350"/>
          </a:xfrm>
          <a:prstGeom prst="rect">
            <a:avLst/>
          </a:prstGeom>
        </p:spPr>
      </p:pic>
      <p:sp>
        <p:nvSpPr>
          <p:cNvPr id="18" name="Slide Number Placeholder 17">
            <a:extLst>
              <a:ext uri="{FF2B5EF4-FFF2-40B4-BE49-F238E27FC236}">
                <a16:creationId xmlns:a16="http://schemas.microsoft.com/office/drawing/2014/main" id="{B071FFCD-441B-A390-90AE-547831925790}"/>
              </a:ext>
            </a:extLst>
          </p:cNvPr>
          <p:cNvSpPr>
            <a:spLocks noGrp="1"/>
          </p:cNvSpPr>
          <p:nvPr>
            <p:ph type="sldNum" sz="quarter" idx="12"/>
          </p:nvPr>
        </p:nvSpPr>
        <p:spPr/>
        <p:txBody>
          <a:bodyPr/>
          <a:lstStyle/>
          <a:p>
            <a:fld id="{49EB70E6-4B9A-4ED8-9B75-228DBFF8C0CA}" type="slidenum">
              <a:rPr lang="en-US" smtClean="0"/>
              <a:t>53</a:t>
            </a:fld>
            <a:endParaRPr lang="en-US" dirty="0"/>
          </a:p>
        </p:txBody>
      </p:sp>
    </p:spTree>
    <p:extLst>
      <p:ext uri="{BB962C8B-B14F-4D97-AF65-F5344CB8AC3E}">
        <p14:creationId xmlns:p14="http://schemas.microsoft.com/office/powerpoint/2010/main" val="20668645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4038600" y="122191"/>
            <a:ext cx="2514600" cy="461665"/>
          </a:xfrm>
          <a:prstGeom prst="rect">
            <a:avLst/>
          </a:prstGeom>
          <a:noFill/>
        </p:spPr>
        <p:txBody>
          <a:bodyPr wrap="square" rtlCol="0">
            <a:spAutoFit/>
          </a:bodyPr>
          <a:lstStyle/>
          <a:p>
            <a:pPr algn="ctr"/>
            <a:r>
              <a:rPr lang="en-US" sz="2400" dirty="0"/>
              <a:t>RETIREMENT</a:t>
            </a:r>
          </a:p>
        </p:txBody>
      </p:sp>
      <p:pic>
        <p:nvPicPr>
          <p:cNvPr id="8" name="Picture 7">
            <a:extLst>
              <a:ext uri="{FF2B5EF4-FFF2-40B4-BE49-F238E27FC236}">
                <a16:creationId xmlns:a16="http://schemas.microsoft.com/office/drawing/2014/main" id="{EFE07A53-2B32-4BF7-80C0-2B14E27C57D5}"/>
              </a:ext>
            </a:extLst>
          </p:cNvPr>
          <p:cNvPicPr>
            <a:picLocks noChangeAspect="1"/>
          </p:cNvPicPr>
          <p:nvPr/>
        </p:nvPicPr>
        <p:blipFill>
          <a:blip r:embed="rId2"/>
          <a:stretch>
            <a:fillRect/>
          </a:stretch>
        </p:blipFill>
        <p:spPr>
          <a:xfrm rot="20910977">
            <a:off x="269158" y="1160245"/>
            <a:ext cx="3382589" cy="1466092"/>
          </a:xfrm>
          <a:prstGeom prst="rect">
            <a:avLst/>
          </a:prstGeom>
        </p:spPr>
      </p:pic>
      <p:pic>
        <p:nvPicPr>
          <p:cNvPr id="4" name="Picture 3" descr="A group of men holding a plaque&#10;&#10;AI-generated content may be incorrect.">
            <a:extLst>
              <a:ext uri="{FF2B5EF4-FFF2-40B4-BE49-F238E27FC236}">
                <a16:creationId xmlns:a16="http://schemas.microsoft.com/office/drawing/2014/main" id="{88816DA2-1274-6560-3DE2-454B9C4A05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0237" y="838200"/>
            <a:ext cx="3013770" cy="4114800"/>
          </a:xfrm>
          <a:prstGeom prst="rect">
            <a:avLst/>
          </a:prstGeom>
        </p:spPr>
      </p:pic>
      <p:pic>
        <p:nvPicPr>
          <p:cNvPr id="7" name="Picture 6" descr="A picture containing person, indoor, people&#10;&#10;AI-generated content may be incorrect.">
            <a:extLst>
              <a:ext uri="{FF2B5EF4-FFF2-40B4-BE49-F238E27FC236}">
                <a16:creationId xmlns:a16="http://schemas.microsoft.com/office/drawing/2014/main" id="{14E69C97-3DCC-38DD-ED4B-1D37401AED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073" y="4467824"/>
            <a:ext cx="4162723" cy="4323152"/>
          </a:xfrm>
          <a:prstGeom prst="rect">
            <a:avLst/>
          </a:prstGeom>
        </p:spPr>
      </p:pic>
      <p:sp>
        <p:nvSpPr>
          <p:cNvPr id="9" name="Slide Number Placeholder 8">
            <a:extLst>
              <a:ext uri="{FF2B5EF4-FFF2-40B4-BE49-F238E27FC236}">
                <a16:creationId xmlns:a16="http://schemas.microsoft.com/office/drawing/2014/main" id="{32D5CBF6-E166-3A48-1AEA-B33216E1CF90}"/>
              </a:ext>
            </a:extLst>
          </p:cNvPr>
          <p:cNvSpPr>
            <a:spLocks noGrp="1"/>
          </p:cNvSpPr>
          <p:nvPr>
            <p:ph type="sldNum" sz="quarter" idx="12"/>
          </p:nvPr>
        </p:nvSpPr>
        <p:spPr/>
        <p:txBody>
          <a:bodyPr/>
          <a:lstStyle/>
          <a:p>
            <a:fld id="{49EB70E6-4B9A-4ED8-9B75-228DBFF8C0CA}" type="slidenum">
              <a:rPr lang="en-US" smtClean="0"/>
              <a:t>54</a:t>
            </a:fld>
            <a:endParaRPr lang="en-US" dirty="0"/>
          </a:p>
        </p:txBody>
      </p:sp>
    </p:spTree>
    <p:extLst>
      <p:ext uri="{BB962C8B-B14F-4D97-AF65-F5344CB8AC3E}">
        <p14:creationId xmlns:p14="http://schemas.microsoft.com/office/powerpoint/2010/main" val="11960269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45BD58-07B3-48BB-B8C1-B18C37E7D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4267200"/>
            <a:ext cx="3052976" cy="3052976"/>
          </a:xfrm>
          <a:prstGeom prst="rect">
            <a:avLst/>
          </a:prstGeom>
        </p:spPr>
      </p:pic>
      <p:sp>
        <p:nvSpPr>
          <p:cNvPr id="3" name="TextBox 2">
            <a:extLst>
              <a:ext uri="{FF2B5EF4-FFF2-40B4-BE49-F238E27FC236}">
                <a16:creationId xmlns:a16="http://schemas.microsoft.com/office/drawing/2014/main" id="{C0F8E999-B45C-499B-A2A1-B3CEE2B143BB}"/>
              </a:ext>
            </a:extLst>
          </p:cNvPr>
          <p:cNvSpPr txBox="1"/>
          <p:nvPr/>
        </p:nvSpPr>
        <p:spPr>
          <a:xfrm>
            <a:off x="1419699" y="1219200"/>
            <a:ext cx="4018601" cy="1938992"/>
          </a:xfrm>
          <a:prstGeom prst="rect">
            <a:avLst/>
          </a:prstGeom>
          <a:noFill/>
        </p:spPr>
        <p:txBody>
          <a:bodyPr wrap="none" rtlCol="0">
            <a:spAutoFit/>
          </a:bodyPr>
          <a:lstStyle/>
          <a:p>
            <a:pPr algn="ctr"/>
            <a:r>
              <a:rPr lang="en-US" sz="3000" b="1" dirty="0">
                <a:latin typeface="Felix Titling" panose="04060505060202020A04" pitchFamily="82" charset="0"/>
              </a:rPr>
              <a:t>2024</a:t>
            </a:r>
          </a:p>
          <a:p>
            <a:pPr algn="ctr"/>
            <a:r>
              <a:rPr lang="en-US" sz="3000" b="1" dirty="0">
                <a:latin typeface="Felix Titling" panose="04060505060202020A04" pitchFamily="82" charset="0"/>
              </a:rPr>
              <a:t>Roanoke County </a:t>
            </a:r>
          </a:p>
          <a:p>
            <a:pPr algn="ctr"/>
            <a:r>
              <a:rPr lang="en-US" sz="3000" b="1" dirty="0">
                <a:latin typeface="Felix Titling" panose="04060505060202020A04" pitchFamily="82" charset="0"/>
              </a:rPr>
              <a:t>Sheriff’s Office </a:t>
            </a:r>
          </a:p>
          <a:p>
            <a:pPr algn="ctr"/>
            <a:r>
              <a:rPr lang="en-US" sz="3000" b="1" dirty="0">
                <a:latin typeface="Felix Titling" panose="04060505060202020A04" pitchFamily="82" charset="0"/>
              </a:rPr>
              <a:t>Annual Report</a:t>
            </a:r>
          </a:p>
        </p:txBody>
      </p:sp>
      <p:sp>
        <p:nvSpPr>
          <p:cNvPr id="5" name="Slide Number Placeholder 4">
            <a:extLst>
              <a:ext uri="{FF2B5EF4-FFF2-40B4-BE49-F238E27FC236}">
                <a16:creationId xmlns:a16="http://schemas.microsoft.com/office/drawing/2014/main" id="{3ED00DA0-D25B-B5EF-DD35-7B4AD80DD118}"/>
              </a:ext>
            </a:extLst>
          </p:cNvPr>
          <p:cNvSpPr>
            <a:spLocks noGrp="1"/>
          </p:cNvSpPr>
          <p:nvPr>
            <p:ph type="sldNum" sz="quarter" idx="12"/>
          </p:nvPr>
        </p:nvSpPr>
        <p:spPr/>
        <p:txBody>
          <a:bodyPr/>
          <a:lstStyle/>
          <a:p>
            <a:fld id="{49EB70E6-4B9A-4ED8-9B75-228DBFF8C0CA}" type="slidenum">
              <a:rPr lang="en-US" smtClean="0"/>
              <a:t>55</a:t>
            </a:fld>
            <a:endParaRPr lang="en-US" dirty="0"/>
          </a:p>
        </p:txBody>
      </p:sp>
    </p:spTree>
    <p:extLst>
      <p:ext uri="{BB962C8B-B14F-4D97-AF65-F5344CB8AC3E}">
        <p14:creationId xmlns:p14="http://schemas.microsoft.com/office/powerpoint/2010/main" val="2525392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6001" y="990600"/>
            <a:ext cx="2743200" cy="2819400"/>
          </a:xfrm>
        </p:spPr>
        <p:txBody>
          <a:bodyPr>
            <a:noAutofit/>
          </a:bodyPr>
          <a:lstStyle/>
          <a:p>
            <a:pPr marL="114300" indent="0">
              <a:buNone/>
            </a:pPr>
            <a:r>
              <a:rPr lang="en-US" sz="1300" dirty="0">
                <a:solidFill>
                  <a:schemeClr val="tx1"/>
                </a:solidFill>
                <a:latin typeface="Centaur" pitchFamily="18" charset="0"/>
              </a:rPr>
              <a:t>The Roanoke County/Salem  Jail Complex is part of the Roanoke County Court Complex located at </a:t>
            </a:r>
            <a:r>
              <a:rPr lang="en-US" sz="1300" dirty="0">
                <a:solidFill>
                  <a:schemeClr val="tx1"/>
                </a:solidFill>
                <a:latin typeface="Times New Roman" pitchFamily="18" charset="0"/>
                <a:cs typeface="Times New Roman" pitchFamily="18" charset="0"/>
              </a:rPr>
              <a:t>401</a:t>
            </a:r>
            <a:r>
              <a:rPr lang="en-US" sz="1300" dirty="0">
                <a:solidFill>
                  <a:schemeClr val="tx1"/>
                </a:solidFill>
                <a:latin typeface="Centaur" pitchFamily="18" charset="0"/>
              </a:rPr>
              <a:t> East Main Street in the City of Salem, Virginia. The facility is operated by the Roanoke County Sheriff’s Office and provides correctional services for the City of Salem, County of Roanoke, and the Town of Vinton. The population of The County of Roanoke and the City of Salem is approximately </a:t>
            </a:r>
            <a:r>
              <a:rPr lang="en-US" sz="1300" dirty="0">
                <a:solidFill>
                  <a:schemeClr val="tx1"/>
                </a:solidFill>
                <a:latin typeface="Times New Roman" pitchFamily="18" charset="0"/>
                <a:cs typeface="Times New Roman" pitchFamily="18" charset="0"/>
              </a:rPr>
              <a:t>94,186</a:t>
            </a:r>
            <a:r>
              <a:rPr lang="en-US" sz="1300" dirty="0">
                <a:solidFill>
                  <a:schemeClr val="tx1"/>
                </a:solidFill>
                <a:latin typeface="Centaur" pitchFamily="18" charset="0"/>
              </a:rPr>
              <a:t> and </a:t>
            </a:r>
            <a:r>
              <a:rPr lang="en-US" sz="1300" dirty="0">
                <a:solidFill>
                  <a:schemeClr val="tx1"/>
                </a:solidFill>
                <a:latin typeface="Times New Roman" pitchFamily="18" charset="0"/>
                <a:cs typeface="Times New Roman" pitchFamily="18" charset="0"/>
              </a:rPr>
              <a:t>25,731</a:t>
            </a:r>
            <a:r>
              <a:rPr lang="en-US" sz="1300" dirty="0">
                <a:solidFill>
                  <a:schemeClr val="tx1"/>
                </a:solidFill>
                <a:latin typeface="Centaur" pitchFamily="18" charset="0"/>
              </a:rPr>
              <a:t>, respectively. </a:t>
            </a:r>
          </a:p>
        </p:txBody>
      </p:sp>
      <p:sp>
        <p:nvSpPr>
          <p:cNvPr id="4" name="Content Placeholder 3"/>
          <p:cNvSpPr>
            <a:spLocks noGrp="1"/>
          </p:cNvSpPr>
          <p:nvPr>
            <p:ph sz="quarter" idx="14"/>
          </p:nvPr>
        </p:nvSpPr>
        <p:spPr>
          <a:xfrm>
            <a:off x="353917" y="6477000"/>
            <a:ext cx="2743200" cy="2286000"/>
          </a:xfrm>
        </p:spPr>
        <p:txBody>
          <a:bodyPr>
            <a:noAutofit/>
          </a:bodyPr>
          <a:lstStyle/>
          <a:p>
            <a:pPr marL="114300" indent="0">
              <a:buNone/>
            </a:pPr>
            <a:r>
              <a:rPr lang="en-US" sz="1300" dirty="0">
                <a:solidFill>
                  <a:schemeClr val="tx1"/>
                </a:solidFill>
                <a:latin typeface="Centaur" pitchFamily="18" charset="0"/>
              </a:rPr>
              <a:t>The jail is a six story brick structure covering </a:t>
            </a:r>
            <a:r>
              <a:rPr lang="en-US" sz="1300" dirty="0">
                <a:solidFill>
                  <a:schemeClr val="tx1"/>
                </a:solidFill>
                <a:latin typeface="Times New Roman" pitchFamily="18" charset="0"/>
                <a:cs typeface="Times New Roman" pitchFamily="18" charset="0"/>
              </a:rPr>
              <a:t>63,000</a:t>
            </a:r>
            <a:r>
              <a:rPr lang="en-US" sz="1300" dirty="0">
                <a:solidFill>
                  <a:schemeClr val="tx1"/>
                </a:solidFill>
                <a:latin typeface="Centaur" pitchFamily="18" charset="0"/>
              </a:rPr>
              <a:t> square feet.  The jail was completed in </a:t>
            </a:r>
            <a:r>
              <a:rPr lang="en-US" sz="1300" dirty="0">
                <a:solidFill>
                  <a:schemeClr val="tx1"/>
                </a:solidFill>
                <a:latin typeface="Times New Roman" pitchFamily="18" charset="0"/>
                <a:cs typeface="Times New Roman" pitchFamily="18" charset="0"/>
              </a:rPr>
              <a:t>1979</a:t>
            </a:r>
            <a:r>
              <a:rPr lang="en-US" sz="1300" dirty="0">
                <a:solidFill>
                  <a:schemeClr val="tx1"/>
                </a:solidFill>
                <a:latin typeface="Centaur" pitchFamily="18" charset="0"/>
              </a:rPr>
              <a:t> by VVKR Incorporated and J.M Turner &amp; Company, INC.  The jail officially opened in </a:t>
            </a:r>
            <a:r>
              <a:rPr lang="en-US" sz="1300" dirty="0">
                <a:solidFill>
                  <a:schemeClr val="tx1"/>
                </a:solidFill>
                <a:latin typeface="Times New Roman" pitchFamily="18" charset="0"/>
                <a:cs typeface="Times New Roman" pitchFamily="18" charset="0"/>
              </a:rPr>
              <a:t>1980</a:t>
            </a:r>
            <a:r>
              <a:rPr lang="en-US" sz="1300" dirty="0">
                <a:solidFill>
                  <a:schemeClr val="tx1"/>
                </a:solidFill>
                <a:latin typeface="Centaur" pitchFamily="18" charset="0"/>
              </a:rPr>
              <a:t>.  The new facility replaced an overcrowded and antiquated Roanoke County Jail which was built in </a:t>
            </a:r>
            <a:r>
              <a:rPr lang="en-US" sz="1300" dirty="0">
                <a:solidFill>
                  <a:schemeClr val="tx1"/>
                </a:solidFill>
                <a:latin typeface="Times New Roman" pitchFamily="18" charset="0"/>
                <a:cs typeface="Times New Roman" pitchFamily="18" charset="0"/>
              </a:rPr>
              <a:t>1920</a:t>
            </a:r>
            <a:r>
              <a:rPr lang="en-US" sz="1300" dirty="0">
                <a:solidFill>
                  <a:schemeClr val="tx1"/>
                </a:solidFill>
                <a:latin typeface="Centaur" pitchFamily="18" charset="0"/>
              </a:rPr>
              <a:t> and was commonly referred to as the “Temple of Justice.”</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92" t="3679" r="3202" b="3714"/>
          <a:stretch/>
        </p:blipFill>
        <p:spPr bwMode="auto">
          <a:xfrm>
            <a:off x="3613588" y="970205"/>
            <a:ext cx="2446317" cy="2291938"/>
          </a:xfrm>
          <a:prstGeom prst="roundRect">
            <a:avLst>
              <a:gd name="adj" fmla="val 0"/>
            </a:avLst>
          </a:prstGeom>
          <a:ln>
            <a:noFill/>
          </a:ln>
          <a:effectLst/>
          <a:scene3d>
            <a:camera prst="orthographicFront">
              <a:rot lat="0" lon="0" rev="0"/>
            </a:camera>
            <a:lightRig rig="glow" dir="t">
              <a:rot lat="0" lon="0" rev="14100000"/>
            </a:lightRig>
          </a:scene3d>
          <a:sp3d prstMaterial="softEdge">
            <a:bevelT w="1270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000" t="3657" r="3976"/>
          <a:stretch/>
        </p:blipFill>
        <p:spPr bwMode="auto">
          <a:xfrm>
            <a:off x="789761" y="3581400"/>
            <a:ext cx="1935679" cy="2372157"/>
          </a:xfrm>
          <a:prstGeom prst="roundRect">
            <a:avLst>
              <a:gd name="adj" fmla="val 429"/>
            </a:avLst>
          </a:prstGeom>
          <a:ln>
            <a:noFill/>
          </a:ln>
          <a:effectLst/>
          <a:scene3d>
            <a:camera prst="orthographicFront">
              <a:rot lat="0" lon="0" rev="0"/>
            </a:camera>
            <a:lightRig rig="glow" dir="t">
              <a:rot lat="0" lon="0" rev="14100000"/>
            </a:lightRig>
          </a:scene3d>
          <a:sp3d prstMaterial="softEdge">
            <a:bevelT w="1270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052" name="Picture 4" descr="100_16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7279" y="6248400"/>
            <a:ext cx="2958934" cy="1839238"/>
          </a:xfrm>
          <a:prstGeom prst="roundRect">
            <a:avLst>
              <a:gd name="adj" fmla="val 0"/>
            </a:avLst>
          </a:prstGeom>
          <a:ln>
            <a:noFill/>
          </a:ln>
          <a:effectLst/>
          <a:scene3d>
            <a:camera prst="orthographicFront">
              <a:rot lat="0" lon="0" rev="0"/>
            </a:camera>
            <a:lightRig rig="glow" dir="t">
              <a:rot lat="0" lon="0" rev="14100000"/>
            </a:lightRig>
          </a:scene3d>
          <a:sp3d prstMaterial="translucentPowder">
            <a:bevelT w="1270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in">
                <a:solidFill>
                  <a:srgbClr val="A38585"/>
                </a:solidFill>
                <a:miter lim="800000"/>
                <a:headEnd/>
                <a:tailEnd/>
              </a14:hiddenLine>
            </a:ext>
          </a:extLst>
        </p:spPr>
      </p:pic>
      <p:sp>
        <p:nvSpPr>
          <p:cNvPr id="8" name="Content Placeholder 2"/>
          <p:cNvSpPr txBox="1">
            <a:spLocks/>
          </p:cNvSpPr>
          <p:nvPr/>
        </p:nvSpPr>
        <p:spPr>
          <a:xfrm>
            <a:off x="3325503" y="3438957"/>
            <a:ext cx="2958934" cy="289560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buNone/>
            </a:pPr>
            <a:r>
              <a:rPr lang="en-US" sz="1300" dirty="0">
                <a:latin typeface="Centaur" pitchFamily="18" charset="0"/>
              </a:rPr>
              <a:t>The jail facility has a rated capacity of </a:t>
            </a:r>
            <a:r>
              <a:rPr lang="en-US" sz="1300" dirty="0">
                <a:latin typeface="Times New Roman" pitchFamily="18" charset="0"/>
                <a:cs typeface="Times New Roman" pitchFamily="18" charset="0"/>
              </a:rPr>
              <a:t>108</a:t>
            </a:r>
            <a:r>
              <a:rPr lang="en-US" sz="1300" dirty="0">
                <a:latin typeface="Centaur" pitchFamily="18" charset="0"/>
              </a:rPr>
              <a:t>, and does not house juvenile offenders. The first level of the facility includes the sally port, magistrate’s office, intake/booking area, classification holding cells, medical and handicapped cells, visitation monitors, medical section, central control and jail administrative space.  The second floor contains the classification section and inmate programs including the library, a multi-purpose classroom, gymnasium, laundry, food services and maintenance.</a:t>
            </a:r>
          </a:p>
        </p:txBody>
      </p:sp>
      <p:sp>
        <p:nvSpPr>
          <p:cNvPr id="7" name="TextBox 6"/>
          <p:cNvSpPr txBox="1"/>
          <p:nvPr/>
        </p:nvSpPr>
        <p:spPr>
          <a:xfrm>
            <a:off x="4343400" y="189301"/>
            <a:ext cx="2160954" cy="461665"/>
          </a:xfrm>
          <a:prstGeom prst="rect">
            <a:avLst/>
          </a:prstGeom>
          <a:noFill/>
        </p:spPr>
        <p:txBody>
          <a:bodyPr wrap="square" rtlCol="0">
            <a:spAutoFit/>
          </a:bodyPr>
          <a:lstStyle/>
          <a:p>
            <a:pPr algn="ctr"/>
            <a:r>
              <a:rPr lang="en-US" sz="2400" b="1" dirty="0">
                <a:solidFill>
                  <a:schemeClr val="bg1"/>
                </a:solidFill>
              </a:rPr>
              <a:t>HISTORY</a:t>
            </a:r>
          </a:p>
        </p:txBody>
      </p:sp>
      <p:sp>
        <p:nvSpPr>
          <p:cNvPr id="5" name="Slide Number Placeholder 4">
            <a:extLst>
              <a:ext uri="{FF2B5EF4-FFF2-40B4-BE49-F238E27FC236}">
                <a16:creationId xmlns:a16="http://schemas.microsoft.com/office/drawing/2014/main" id="{E879F6EA-9CBC-85FD-B7AF-D0FD066275A2}"/>
              </a:ext>
            </a:extLst>
          </p:cNvPr>
          <p:cNvSpPr>
            <a:spLocks noGrp="1"/>
          </p:cNvSpPr>
          <p:nvPr>
            <p:ph type="sldNum" sz="quarter" idx="12"/>
          </p:nvPr>
        </p:nvSpPr>
        <p:spPr/>
        <p:txBody>
          <a:bodyPr/>
          <a:lstStyle/>
          <a:p>
            <a:fld id="{49EB70E6-4B9A-4ED8-9B75-228DBFF8C0CA}" type="slidenum">
              <a:rPr lang="en-US" smtClean="0"/>
              <a:t>6</a:t>
            </a:fld>
            <a:endParaRPr lang="en-US" dirty="0"/>
          </a:p>
        </p:txBody>
      </p:sp>
    </p:spTree>
    <p:extLst>
      <p:ext uri="{BB962C8B-B14F-4D97-AF65-F5344CB8AC3E}">
        <p14:creationId xmlns:p14="http://schemas.microsoft.com/office/powerpoint/2010/main" val="999141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Users\hjones\Desktop\Photos for Annual Report\ACA Seal.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66800" y="6782116"/>
            <a:ext cx="2819400" cy="2832216"/>
          </a:xfrm>
          <a:prstGeom prst="rect">
            <a:avLst/>
          </a:prstGeom>
          <a:noFill/>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8005" y="-107892"/>
            <a:ext cx="5715000" cy="1447800"/>
          </a:xfrm>
        </p:spPr>
        <p:txBody>
          <a:bodyPr>
            <a:normAutofit fontScale="90000"/>
          </a:bodyPr>
          <a:lstStyle/>
          <a:p>
            <a:br>
              <a:rPr lang="en-US" dirty="0">
                <a:solidFill>
                  <a:srgbClr val="E17805"/>
                </a:solidFill>
              </a:rPr>
            </a:br>
            <a:r>
              <a:rPr lang="en-US" sz="3200" b="1" i="1" dirty="0">
                <a:solidFill>
                  <a:srgbClr val="E17805"/>
                </a:solidFill>
              </a:rPr>
              <a:t>American Correctional Association</a:t>
            </a:r>
          </a:p>
        </p:txBody>
      </p:sp>
      <p:sp>
        <p:nvSpPr>
          <p:cNvPr id="3" name="Content Placeholder 2"/>
          <p:cNvSpPr>
            <a:spLocks noGrp="1"/>
          </p:cNvSpPr>
          <p:nvPr>
            <p:ph sz="quarter" idx="13"/>
          </p:nvPr>
        </p:nvSpPr>
        <p:spPr>
          <a:xfrm>
            <a:off x="560885" y="1067508"/>
            <a:ext cx="2514600" cy="5378116"/>
          </a:xfrm>
        </p:spPr>
        <p:txBody>
          <a:bodyPr>
            <a:noAutofit/>
          </a:bodyPr>
          <a:lstStyle/>
          <a:p>
            <a:pPr marL="114300" indent="0">
              <a:buNone/>
            </a:pPr>
            <a:r>
              <a:rPr lang="en-US" sz="1500" dirty="0">
                <a:solidFill>
                  <a:schemeClr val="tx1"/>
                </a:solidFill>
                <a:latin typeface="Centaur" pitchFamily="18" charset="0"/>
              </a:rPr>
              <a:t>The Roanoke County Sheriff’s Office received its initial accreditation in August 2000 and has been re-accredited every three years for a total of </a:t>
            </a:r>
            <a:r>
              <a:rPr lang="en-US" sz="1500" dirty="0">
                <a:latin typeface="Centaur" pitchFamily="18" charset="0"/>
              </a:rPr>
              <a:t>eight</a:t>
            </a:r>
            <a:r>
              <a:rPr lang="en-US" sz="1500" dirty="0">
                <a:solidFill>
                  <a:schemeClr val="tx1"/>
                </a:solidFill>
                <a:latin typeface="Centaur" pitchFamily="18" charset="0"/>
              </a:rPr>
              <a:t> on-site audits. The primary advantage of being an accredited facility is having clearly defined policies and procedures, and ultimately enhancing consistency in operations. Accreditation provides an agency with credibility among its peers, law makers, the courts and the public. The Roanoke County/Salem Jail is one of </a:t>
            </a:r>
            <a:r>
              <a:rPr lang="en-US" sz="1500" dirty="0">
                <a:solidFill>
                  <a:schemeClr val="tx1"/>
                </a:solidFill>
                <a:latin typeface="Times New Roman" pitchFamily="18" charset="0"/>
                <a:cs typeface="Times New Roman" pitchFamily="18" charset="0"/>
              </a:rPr>
              <a:t>14 </a:t>
            </a:r>
            <a:r>
              <a:rPr lang="en-US" sz="1500" dirty="0">
                <a:solidFill>
                  <a:schemeClr val="tx1"/>
                </a:solidFill>
                <a:latin typeface="Centaur" pitchFamily="18" charset="0"/>
              </a:rPr>
              <a:t>local jails in Virginia and 98th out of over 4,000 local jails nationwide to achieve accredited status by ACA.  Sheriff’s Office staff and their records are thoroughly examined every three years by a professional audit team to ensure compliance with the 383 standards necessary for accreditation. </a:t>
            </a:r>
          </a:p>
        </p:txBody>
      </p:sp>
      <p:sp>
        <p:nvSpPr>
          <p:cNvPr id="4" name="Content Placeholder 3"/>
          <p:cNvSpPr>
            <a:spLocks noGrp="1"/>
          </p:cNvSpPr>
          <p:nvPr>
            <p:ph sz="quarter" idx="14"/>
          </p:nvPr>
        </p:nvSpPr>
        <p:spPr>
          <a:xfrm>
            <a:off x="3601453" y="3810000"/>
            <a:ext cx="2743200" cy="4572000"/>
          </a:xfrm>
        </p:spPr>
        <p:txBody>
          <a:bodyPr>
            <a:normAutofit fontScale="70000" lnSpcReduction="20000"/>
          </a:bodyPr>
          <a:lstStyle/>
          <a:p>
            <a:pPr marL="114300" indent="0">
              <a:lnSpc>
                <a:spcPct val="120000"/>
              </a:lnSpc>
              <a:buNone/>
            </a:pPr>
            <a:r>
              <a:rPr lang="en-US" sz="2200" dirty="0">
                <a:solidFill>
                  <a:schemeClr val="tx1"/>
                </a:solidFill>
                <a:latin typeface="Centaur" pitchFamily="18" charset="0"/>
              </a:rPr>
              <a:t>The standards cover areas  such as the jail’s administrative operations, budget/fiscal management, staff training, inmate records, jail security &amp; operations, inmate classification &amp; discipline, physical plant, food service, safety &amp; sanitation, health care and other inmate services &amp; programs.  To be accredited by the ACA, a jail must be in compliance with </a:t>
            </a:r>
            <a:r>
              <a:rPr lang="en-US" sz="2200" dirty="0">
                <a:solidFill>
                  <a:schemeClr val="tx1"/>
                </a:solidFill>
                <a:latin typeface="Times New Roman" pitchFamily="18" charset="0"/>
                <a:cs typeface="Times New Roman" pitchFamily="18" charset="0"/>
              </a:rPr>
              <a:t>100%</a:t>
            </a:r>
            <a:r>
              <a:rPr lang="en-US" sz="2200" dirty="0">
                <a:solidFill>
                  <a:schemeClr val="tx1"/>
                </a:solidFill>
                <a:latin typeface="Centaur" pitchFamily="18" charset="0"/>
              </a:rPr>
              <a:t> of the mandatory standards </a:t>
            </a:r>
            <a:r>
              <a:rPr lang="en-US" sz="2200" dirty="0">
                <a:solidFill>
                  <a:schemeClr val="tx1"/>
                </a:solidFill>
                <a:latin typeface="Times New Roman" pitchFamily="18" charset="0"/>
                <a:cs typeface="Times New Roman" pitchFamily="18" charset="0"/>
              </a:rPr>
              <a:t>(60) </a:t>
            </a:r>
            <a:r>
              <a:rPr lang="en-US" sz="2200" dirty="0">
                <a:solidFill>
                  <a:schemeClr val="tx1"/>
                </a:solidFill>
                <a:latin typeface="Centaur" pitchFamily="18" charset="0"/>
              </a:rPr>
              <a:t>and </a:t>
            </a:r>
            <a:r>
              <a:rPr lang="en-US" sz="2200" dirty="0">
                <a:solidFill>
                  <a:schemeClr val="tx1"/>
                </a:solidFill>
                <a:latin typeface="Times New Roman" pitchFamily="18" charset="0"/>
                <a:cs typeface="Times New Roman" pitchFamily="18" charset="0"/>
              </a:rPr>
              <a:t>90% </a:t>
            </a:r>
            <a:r>
              <a:rPr lang="en-US" sz="2200" dirty="0">
                <a:solidFill>
                  <a:schemeClr val="tx1"/>
                </a:solidFill>
                <a:latin typeface="Centaur" pitchFamily="18" charset="0"/>
              </a:rPr>
              <a:t>of the non-mandatory standards (</a:t>
            </a:r>
            <a:r>
              <a:rPr lang="en-US" sz="2200" dirty="0">
                <a:solidFill>
                  <a:schemeClr val="tx1"/>
                </a:solidFill>
                <a:latin typeface="Times New Roman" pitchFamily="18" charset="0"/>
                <a:cs typeface="Times New Roman" pitchFamily="18" charset="0"/>
              </a:rPr>
              <a:t>323</a:t>
            </a:r>
            <a:r>
              <a:rPr lang="en-US" sz="2200" dirty="0">
                <a:solidFill>
                  <a:schemeClr val="tx1"/>
                </a:solidFill>
                <a:latin typeface="Centaur" pitchFamily="18" charset="0"/>
              </a:rPr>
              <a:t>).  We maintained compliance with </a:t>
            </a:r>
            <a:r>
              <a:rPr lang="en-US" sz="2200" dirty="0">
                <a:solidFill>
                  <a:schemeClr val="tx1"/>
                </a:solidFill>
                <a:latin typeface="Times New Roman" pitchFamily="18" charset="0"/>
                <a:cs typeface="Times New Roman" pitchFamily="18" charset="0"/>
              </a:rPr>
              <a:t>100%</a:t>
            </a:r>
            <a:r>
              <a:rPr lang="en-US" sz="2200" dirty="0">
                <a:solidFill>
                  <a:schemeClr val="tx1"/>
                </a:solidFill>
                <a:latin typeface="Centaur" pitchFamily="18" charset="0"/>
              </a:rPr>
              <a:t> of the mandatory standards and </a:t>
            </a:r>
            <a:r>
              <a:rPr lang="en-US" sz="2200" dirty="0">
                <a:solidFill>
                  <a:schemeClr val="tx1"/>
                </a:solidFill>
                <a:latin typeface="Times New Roman" pitchFamily="18" charset="0"/>
                <a:cs typeface="Times New Roman" pitchFamily="18" charset="0"/>
              </a:rPr>
              <a:t>98.7%</a:t>
            </a:r>
            <a:r>
              <a:rPr lang="en-US" sz="2200" dirty="0">
                <a:solidFill>
                  <a:schemeClr val="tx1"/>
                </a:solidFill>
                <a:latin typeface="Centaur" pitchFamily="18" charset="0"/>
              </a:rPr>
              <a:t> of the non-mandatory standards during the re-accreditation that took place in </a:t>
            </a:r>
            <a:r>
              <a:rPr lang="en-US" sz="2200" dirty="0">
                <a:solidFill>
                  <a:schemeClr val="tx1"/>
                </a:solidFill>
                <a:latin typeface="Times New Roman" pitchFamily="18" charset="0"/>
                <a:cs typeface="Times New Roman" pitchFamily="18" charset="0"/>
              </a:rPr>
              <a:t>2024</a:t>
            </a:r>
            <a:r>
              <a:rPr lang="en-US" sz="2200" dirty="0">
                <a:solidFill>
                  <a:schemeClr val="tx1"/>
                </a:solidFill>
                <a:latin typeface="Centaur" pitchFamily="18" charset="0"/>
              </a:rPr>
              <a:t>.</a:t>
            </a:r>
          </a:p>
          <a:p>
            <a:pPr marL="114300" indent="0">
              <a:buNone/>
            </a:pPr>
            <a:endParaRPr lang="en-US" dirty="0"/>
          </a:p>
        </p:txBody>
      </p:sp>
      <p:pic>
        <p:nvPicPr>
          <p:cNvPr id="12290" name="Picture 2" descr="T:\Sheriff's Office\Pictures\2019\2018\ACA Audit 2018\IMG_57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1453" y="1676400"/>
            <a:ext cx="2695662" cy="1797108"/>
          </a:xfrm>
          <a:prstGeom prst="rect">
            <a:avLst/>
          </a:prstGeom>
          <a:noFill/>
          <a:ln>
            <a:noFill/>
          </a:ln>
          <a:effectLst/>
          <a:scene3d>
            <a:camera prst="orthographicFront">
              <a:rot lat="0" lon="0" rev="0"/>
            </a:camera>
            <a:lightRig rig="glow" dir="t">
              <a:rot lat="0" lon="0" rev="14100000"/>
            </a:lightRig>
          </a:scene3d>
          <a:sp3d prstMaterial="softEdge">
            <a:bevelT w="127000"/>
          </a:sp3d>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01453" y="190700"/>
            <a:ext cx="2911361" cy="461665"/>
          </a:xfrm>
          <a:prstGeom prst="rect">
            <a:avLst/>
          </a:prstGeom>
          <a:noFill/>
        </p:spPr>
        <p:txBody>
          <a:bodyPr wrap="square" rtlCol="0" anchor="ctr">
            <a:spAutoFit/>
          </a:bodyPr>
          <a:lstStyle/>
          <a:p>
            <a:pPr algn="ctr"/>
            <a:r>
              <a:rPr lang="en-US" sz="2400" b="1" dirty="0">
                <a:solidFill>
                  <a:schemeClr val="bg1"/>
                </a:solidFill>
              </a:rPr>
              <a:t>ACCREDITATION</a:t>
            </a:r>
            <a:endParaRPr lang="en-US" sz="2200" b="1" dirty="0">
              <a:solidFill>
                <a:schemeClr val="bg1"/>
              </a:solidFill>
            </a:endParaRPr>
          </a:p>
        </p:txBody>
      </p:sp>
      <p:sp>
        <p:nvSpPr>
          <p:cNvPr id="7" name="Slide Number Placeholder 6">
            <a:extLst>
              <a:ext uri="{FF2B5EF4-FFF2-40B4-BE49-F238E27FC236}">
                <a16:creationId xmlns:a16="http://schemas.microsoft.com/office/drawing/2014/main" id="{7558FE46-0996-9C63-A28E-E6F63CF9EAC5}"/>
              </a:ext>
            </a:extLst>
          </p:cNvPr>
          <p:cNvSpPr>
            <a:spLocks noGrp="1"/>
          </p:cNvSpPr>
          <p:nvPr>
            <p:ph type="sldNum" sz="quarter" idx="12"/>
          </p:nvPr>
        </p:nvSpPr>
        <p:spPr/>
        <p:txBody>
          <a:bodyPr/>
          <a:lstStyle/>
          <a:p>
            <a:fld id="{49EB70E6-4B9A-4ED8-9B75-228DBFF8C0CA}" type="slidenum">
              <a:rPr lang="en-US" smtClean="0"/>
              <a:t>7</a:t>
            </a:fld>
            <a:endParaRPr lang="en-US" dirty="0"/>
          </a:p>
        </p:txBody>
      </p:sp>
    </p:spTree>
    <p:extLst>
      <p:ext uri="{BB962C8B-B14F-4D97-AF65-F5344CB8AC3E}">
        <p14:creationId xmlns:p14="http://schemas.microsoft.com/office/powerpoint/2010/main" val="1958496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914400"/>
            <a:ext cx="6191248" cy="533400"/>
          </a:xfrm>
        </p:spPr>
        <p:txBody>
          <a:bodyPr>
            <a:noAutofit/>
          </a:bodyPr>
          <a:lstStyle/>
          <a:p>
            <a:pPr algn="ctr"/>
            <a:r>
              <a:rPr lang="en-US" sz="1800" b="1" dirty="0">
                <a:solidFill>
                  <a:srgbClr val="E17805"/>
                </a:solidFill>
              </a:rPr>
              <a:t>Commission on Accreditation of Law Enforcement Agencies</a:t>
            </a:r>
          </a:p>
        </p:txBody>
      </p:sp>
      <p:sp>
        <p:nvSpPr>
          <p:cNvPr id="3" name="Content Placeholder 2"/>
          <p:cNvSpPr>
            <a:spLocks noGrp="1"/>
          </p:cNvSpPr>
          <p:nvPr>
            <p:ph sz="quarter" idx="13"/>
          </p:nvPr>
        </p:nvSpPr>
        <p:spPr>
          <a:xfrm>
            <a:off x="223507" y="1171806"/>
            <a:ext cx="3152274" cy="7514993"/>
          </a:xfrm>
        </p:spPr>
        <p:txBody>
          <a:bodyPr>
            <a:normAutofit fontScale="77500" lnSpcReduction="20000"/>
          </a:bodyPr>
          <a:lstStyle/>
          <a:p>
            <a:pPr marL="114300" indent="0">
              <a:buNone/>
            </a:pPr>
            <a:endParaRPr lang="en-US" sz="3500" dirty="0">
              <a:latin typeface="Centaur" pitchFamily="18" charset="0"/>
            </a:endParaRPr>
          </a:p>
          <a:p>
            <a:pPr marL="114300" indent="0">
              <a:buNone/>
            </a:pPr>
            <a:r>
              <a:rPr lang="en-US" sz="2100" dirty="0">
                <a:latin typeface="Centaur" panose="02030504050205020304" pitchFamily="18" charset="0"/>
              </a:rPr>
              <a:t>In 2023, the Roanoke County Sheriff’s Office chose to seek accreditation from the Commission on Accreditation of Law Enforcement Agencies (CALEA). The Sheriff’s Office was previously accredited by a state agency, the Virginia Law Enforcement Professional Standards Commission (VLEPSC). In an effort to continue to grow as a department, we have chosen to seek national accreditation. </a:t>
            </a:r>
          </a:p>
          <a:p>
            <a:pPr marL="114300" indent="0">
              <a:buNone/>
            </a:pPr>
            <a:r>
              <a:rPr lang="en-US" sz="2100" dirty="0">
                <a:latin typeface="Centaur" panose="02030504050205020304" pitchFamily="18" charset="0"/>
              </a:rPr>
              <a:t>CALEA was created in 1979 as a credentialing authority through the joint efforts of law enforcement’s major executive associations. The CALEA Accreditation program seals are reserved for use by public safety agencies that have demonstrated compliance with CALEA Standards and have been awarded CALEA Accreditation by the Commission. Some benefits of participation in CALEA accreditation include increased community advocacy, support from government officials, reduced risk and liability exposure, and greater accountability within the agency. </a:t>
            </a:r>
          </a:p>
        </p:txBody>
      </p:sp>
      <p:sp>
        <p:nvSpPr>
          <p:cNvPr id="4" name="Content Placeholder 3"/>
          <p:cNvSpPr>
            <a:spLocks noGrp="1"/>
          </p:cNvSpPr>
          <p:nvPr>
            <p:ph sz="quarter" idx="14"/>
          </p:nvPr>
        </p:nvSpPr>
        <p:spPr>
          <a:xfrm>
            <a:off x="3379498" y="1024982"/>
            <a:ext cx="3152274" cy="3547018"/>
          </a:xfrm>
        </p:spPr>
        <p:txBody>
          <a:bodyPr>
            <a:normAutofit fontScale="62500" lnSpcReduction="20000"/>
          </a:bodyPr>
          <a:lstStyle/>
          <a:p>
            <a:pPr marL="114300" indent="0">
              <a:buNone/>
            </a:pPr>
            <a:endParaRPr lang="en-US" dirty="0"/>
          </a:p>
          <a:p>
            <a:pPr marL="114300" indent="0">
              <a:buNone/>
            </a:pPr>
            <a:endParaRPr lang="en-US" dirty="0"/>
          </a:p>
          <a:p>
            <a:pPr marL="114300" indent="0">
              <a:buNone/>
            </a:pPr>
            <a:endParaRPr lang="en-US" dirty="0"/>
          </a:p>
          <a:p>
            <a:pPr marL="114300" indent="0">
              <a:buNone/>
            </a:pPr>
            <a:r>
              <a:rPr lang="en-US" sz="2900" dirty="0">
                <a:latin typeface="Centaur" panose="02030504050205020304" pitchFamily="18" charset="0"/>
              </a:rPr>
              <a:t>The CALEA accreditation process has five phases: enrollment, self-assessment, assessment, commission review and decision, and maintaining compliance and re-accreditation. Our accreditation team is diligently working to make necessary revisions to existing policies and implement new policies geared toward our law enforcement functions. </a:t>
            </a:r>
          </a:p>
          <a:p>
            <a:pPr marL="114300" indent="0">
              <a:buNone/>
            </a:pPr>
            <a:endParaRPr lang="en-US" dirty="0"/>
          </a:p>
        </p:txBody>
      </p:sp>
      <p:sp>
        <p:nvSpPr>
          <p:cNvPr id="7" name="TextBox 6"/>
          <p:cNvSpPr txBox="1"/>
          <p:nvPr/>
        </p:nvSpPr>
        <p:spPr>
          <a:xfrm>
            <a:off x="3505200" y="302568"/>
            <a:ext cx="2895634" cy="461665"/>
          </a:xfrm>
          <a:prstGeom prst="rect">
            <a:avLst/>
          </a:prstGeom>
          <a:noFill/>
        </p:spPr>
        <p:txBody>
          <a:bodyPr wrap="square" rtlCol="0" anchor="ctr">
            <a:spAutoFit/>
          </a:bodyPr>
          <a:lstStyle/>
          <a:p>
            <a:pPr algn="ctr"/>
            <a:r>
              <a:rPr lang="en-US" sz="2400" b="1" dirty="0">
                <a:solidFill>
                  <a:schemeClr val="bg1"/>
                </a:solidFill>
              </a:rPr>
              <a:t>ACCREDITATION</a:t>
            </a:r>
          </a:p>
        </p:txBody>
      </p:sp>
      <p:pic>
        <p:nvPicPr>
          <p:cNvPr id="1026" name="Picture 2" descr="Home | CALEA® | The Commission on Accreditation for Law Enforcement  Agencies, Inc.">
            <a:extLst>
              <a:ext uri="{FF2B5EF4-FFF2-40B4-BE49-F238E27FC236}">
                <a16:creationId xmlns:a16="http://schemas.microsoft.com/office/drawing/2014/main" id="{E35A5958-BC2D-F882-4EF0-B4B168043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292" y="5334000"/>
            <a:ext cx="2914650" cy="15621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A815F90-CB69-9D6D-7EC0-7A822B386A62}"/>
              </a:ext>
            </a:extLst>
          </p:cNvPr>
          <p:cNvSpPr>
            <a:spLocks noGrp="1"/>
          </p:cNvSpPr>
          <p:nvPr>
            <p:ph type="sldNum" sz="quarter" idx="12"/>
          </p:nvPr>
        </p:nvSpPr>
        <p:spPr/>
        <p:txBody>
          <a:bodyPr/>
          <a:lstStyle/>
          <a:p>
            <a:fld id="{49EB70E6-4B9A-4ED8-9B75-228DBFF8C0CA}" type="slidenum">
              <a:rPr lang="en-US" smtClean="0"/>
              <a:t>8</a:t>
            </a:fld>
            <a:endParaRPr lang="en-US" dirty="0"/>
          </a:p>
        </p:txBody>
      </p:sp>
    </p:spTree>
    <p:extLst>
      <p:ext uri="{BB962C8B-B14F-4D97-AF65-F5344CB8AC3E}">
        <p14:creationId xmlns:p14="http://schemas.microsoft.com/office/powerpoint/2010/main" val="3747278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3"/>
            <p:extLst>
              <p:ext uri="{D42A27DB-BD31-4B8C-83A1-F6EECF244321}">
                <p14:modId xmlns:p14="http://schemas.microsoft.com/office/powerpoint/2010/main" val="3434540096"/>
              </p:ext>
            </p:extLst>
          </p:nvPr>
        </p:nvGraphicFramePr>
        <p:xfrm>
          <a:off x="613610" y="2743200"/>
          <a:ext cx="3886200" cy="2895600"/>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3"/>
          <p:cNvSpPr>
            <a:spLocks noGrp="1"/>
          </p:cNvSpPr>
          <p:nvPr>
            <p:ph sz="quarter" idx="14"/>
          </p:nvPr>
        </p:nvSpPr>
        <p:spPr>
          <a:xfrm>
            <a:off x="4323347" y="2895600"/>
            <a:ext cx="2057400" cy="2438400"/>
          </a:xfrm>
        </p:spPr>
        <p:txBody>
          <a:bodyPr>
            <a:normAutofit/>
          </a:bodyPr>
          <a:lstStyle/>
          <a:p>
            <a:pPr marL="114300" indent="0">
              <a:spcBef>
                <a:spcPts val="0"/>
              </a:spcBef>
              <a:buNone/>
            </a:pPr>
            <a:r>
              <a:rPr lang="en-US" b="1" dirty="0">
                <a:latin typeface="Centaur" pitchFamily="18" charset="0"/>
              </a:rPr>
              <a:t>Expense </a:t>
            </a:r>
          </a:p>
          <a:p>
            <a:pPr marL="114300" indent="0">
              <a:spcBef>
                <a:spcPts val="0"/>
              </a:spcBef>
              <a:buNone/>
            </a:pPr>
            <a:r>
              <a:rPr lang="en-US" b="1" dirty="0">
                <a:latin typeface="Centaur" pitchFamily="18" charset="0"/>
              </a:rPr>
              <a:t>Categories</a:t>
            </a:r>
          </a:p>
          <a:p>
            <a:pPr marL="114300" indent="0">
              <a:buNone/>
            </a:pPr>
            <a:r>
              <a:rPr lang="en-US" sz="1400" i="1" dirty="0">
                <a:latin typeface="Centaur" pitchFamily="18" charset="0"/>
              </a:rPr>
              <a:t>The total expenditures were $</a:t>
            </a:r>
            <a:r>
              <a:rPr lang="en-US" sz="1400" i="1" dirty="0">
                <a:solidFill>
                  <a:srgbClr val="FF0000"/>
                </a:solidFill>
                <a:latin typeface="Times New Roman" pitchFamily="18" charset="0"/>
                <a:cs typeface="Times New Roman" pitchFamily="18" charset="0"/>
              </a:rPr>
              <a:t>16,090,753</a:t>
            </a:r>
          </a:p>
          <a:p>
            <a:r>
              <a:rPr lang="en-US" sz="1600" i="1" dirty="0">
                <a:latin typeface="Centaur" pitchFamily="18" charset="0"/>
              </a:rPr>
              <a:t>Personnel – </a:t>
            </a:r>
            <a:r>
              <a:rPr lang="en-US" sz="1600" i="1" dirty="0">
                <a:solidFill>
                  <a:srgbClr val="FF0000"/>
                </a:solidFill>
                <a:latin typeface="Times New Roman" pitchFamily="18" charset="0"/>
                <a:cs typeface="Times New Roman" pitchFamily="18" charset="0"/>
              </a:rPr>
              <a:t>66</a:t>
            </a:r>
            <a:r>
              <a:rPr lang="en-US" sz="1600" i="1" dirty="0">
                <a:solidFill>
                  <a:srgbClr val="FF0000"/>
                </a:solidFill>
                <a:latin typeface="Centaur" pitchFamily="18" charset="0"/>
              </a:rPr>
              <a:t>%</a:t>
            </a:r>
          </a:p>
          <a:p>
            <a:r>
              <a:rPr lang="en-US" sz="1600" i="1" dirty="0">
                <a:latin typeface="Centaur" pitchFamily="18" charset="0"/>
              </a:rPr>
              <a:t>Operating – </a:t>
            </a:r>
            <a:r>
              <a:rPr lang="en-US" sz="1600" i="1" dirty="0">
                <a:solidFill>
                  <a:srgbClr val="FF0000"/>
                </a:solidFill>
                <a:latin typeface="Times New Roman" pitchFamily="18" charset="0"/>
                <a:cs typeface="Times New Roman" pitchFamily="18" charset="0"/>
              </a:rPr>
              <a:t>33</a:t>
            </a:r>
            <a:r>
              <a:rPr lang="en-US" sz="1600" i="1" dirty="0">
                <a:solidFill>
                  <a:srgbClr val="FF0000"/>
                </a:solidFill>
                <a:latin typeface="Centaur" pitchFamily="18" charset="0"/>
              </a:rPr>
              <a:t>%</a:t>
            </a:r>
          </a:p>
          <a:p>
            <a:r>
              <a:rPr lang="en-US" sz="1600" i="1" dirty="0">
                <a:latin typeface="Centaur" pitchFamily="18" charset="0"/>
              </a:rPr>
              <a:t>Capital – </a:t>
            </a:r>
            <a:r>
              <a:rPr lang="en-US" sz="1600" i="1" dirty="0">
                <a:solidFill>
                  <a:srgbClr val="FF0000"/>
                </a:solidFill>
                <a:latin typeface="Centaur" pitchFamily="18" charset="0"/>
              </a:rPr>
              <a:t>&lt;</a:t>
            </a:r>
            <a:r>
              <a:rPr lang="en-US" sz="1600" i="1" dirty="0">
                <a:solidFill>
                  <a:srgbClr val="FF0000"/>
                </a:solidFill>
                <a:latin typeface="Times New Roman" pitchFamily="18" charset="0"/>
                <a:cs typeface="Times New Roman" pitchFamily="18" charset="0"/>
              </a:rPr>
              <a:t>1</a:t>
            </a:r>
            <a:r>
              <a:rPr lang="en-US" sz="1600" i="1" dirty="0">
                <a:solidFill>
                  <a:srgbClr val="FF0000"/>
                </a:solidFill>
                <a:latin typeface="Centaur" pitchFamily="18" charset="0"/>
              </a:rPr>
              <a:t>%</a:t>
            </a:r>
          </a:p>
        </p:txBody>
      </p:sp>
      <p:sp>
        <p:nvSpPr>
          <p:cNvPr id="6" name="Content Placeholder 3"/>
          <p:cNvSpPr txBox="1">
            <a:spLocks/>
          </p:cNvSpPr>
          <p:nvPr/>
        </p:nvSpPr>
        <p:spPr>
          <a:xfrm>
            <a:off x="416168" y="838200"/>
            <a:ext cx="5908432" cy="175259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buFont typeface="Arial" pitchFamily="34" charset="0"/>
              <a:buNone/>
            </a:pPr>
            <a:r>
              <a:rPr lang="en-US" sz="2500" b="1" dirty="0">
                <a:latin typeface="Centaur" pitchFamily="18" charset="0"/>
              </a:rPr>
              <a:t>Budgetary Information</a:t>
            </a:r>
          </a:p>
          <a:p>
            <a:endParaRPr lang="en-US" sz="1800" i="1" dirty="0">
              <a:latin typeface="Centaur" pitchFamily="18" charset="0"/>
            </a:endParaRPr>
          </a:p>
          <a:p>
            <a:r>
              <a:rPr lang="en-US" sz="1600" i="1" dirty="0">
                <a:latin typeface="Centaur" pitchFamily="18" charset="0"/>
              </a:rPr>
              <a:t>The total budget for the Sheriff’s Office for </a:t>
            </a:r>
            <a:r>
              <a:rPr lang="en-US" sz="1600" i="1" dirty="0">
                <a:latin typeface="Times New Roman" pitchFamily="18" charset="0"/>
                <a:cs typeface="Times New Roman" pitchFamily="18" charset="0"/>
              </a:rPr>
              <a:t>2022/2023</a:t>
            </a:r>
            <a:r>
              <a:rPr lang="en-US" sz="1600" i="1" dirty="0">
                <a:latin typeface="Centaur" pitchFamily="18" charset="0"/>
              </a:rPr>
              <a:t> was $</a:t>
            </a:r>
            <a:r>
              <a:rPr lang="en-US" sz="1600" i="1" dirty="0">
                <a:latin typeface="Times New Roman" pitchFamily="18" charset="0"/>
                <a:cs typeface="Times New Roman" pitchFamily="18" charset="0"/>
              </a:rPr>
              <a:t>16,090,753	</a:t>
            </a:r>
          </a:p>
          <a:p>
            <a:pPr marL="114300" indent="0">
              <a:buNone/>
            </a:pPr>
            <a:endParaRPr lang="en-US" sz="1600" i="1" dirty="0">
              <a:latin typeface="Centaur" pitchFamily="18" charset="0"/>
            </a:endParaRPr>
          </a:p>
        </p:txBody>
      </p:sp>
      <p:sp>
        <p:nvSpPr>
          <p:cNvPr id="8" name="Content Placeholder 3"/>
          <p:cNvSpPr txBox="1">
            <a:spLocks/>
          </p:cNvSpPr>
          <p:nvPr/>
        </p:nvSpPr>
        <p:spPr>
          <a:xfrm>
            <a:off x="893884" y="5638800"/>
            <a:ext cx="4572000" cy="2666998"/>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buFont typeface="Arial" pitchFamily="34" charset="0"/>
              <a:buNone/>
            </a:pPr>
            <a:r>
              <a:rPr lang="en-US" sz="2400" b="1" dirty="0">
                <a:latin typeface="Centaur" pitchFamily="18" charset="0"/>
              </a:rPr>
              <a:t>Revenues for </a:t>
            </a:r>
            <a:r>
              <a:rPr lang="en-US" sz="2400" b="1" dirty="0">
                <a:latin typeface="Times New Roman" pitchFamily="18" charset="0"/>
                <a:cs typeface="Times New Roman" pitchFamily="18" charset="0"/>
              </a:rPr>
              <a:t>2024</a:t>
            </a:r>
          </a:p>
          <a:p>
            <a:endParaRPr lang="en-US" sz="1200" dirty="0"/>
          </a:p>
          <a:p>
            <a:r>
              <a:rPr lang="en-US" sz="1600" dirty="0">
                <a:latin typeface="Centaur" pitchFamily="18" charset="0"/>
              </a:rPr>
              <a:t>Medical Co-Payment - </a:t>
            </a:r>
            <a:r>
              <a:rPr lang="en-US" sz="1600" dirty="0">
                <a:solidFill>
                  <a:srgbClr val="FF0000"/>
                </a:solidFill>
                <a:latin typeface="Centaur" pitchFamily="18" charset="0"/>
              </a:rPr>
              <a:t>$5,832.24</a:t>
            </a:r>
            <a:endParaRPr lang="en-US" sz="1600" dirty="0">
              <a:solidFill>
                <a:srgbClr val="FF0000"/>
              </a:solidFill>
              <a:latin typeface="Times New Roman" pitchFamily="18" charset="0"/>
              <a:cs typeface="Times New Roman" pitchFamily="18" charset="0"/>
            </a:endParaRPr>
          </a:p>
          <a:p>
            <a:r>
              <a:rPr lang="en-US" sz="1600" dirty="0">
                <a:latin typeface="Centaur" pitchFamily="18" charset="0"/>
              </a:rPr>
              <a:t>Daily Fees – </a:t>
            </a:r>
            <a:r>
              <a:rPr lang="en-US" sz="1600" dirty="0">
                <a:solidFill>
                  <a:srgbClr val="FF0000"/>
                </a:solidFill>
                <a:latin typeface="Centaur" pitchFamily="18" charset="0"/>
              </a:rPr>
              <a:t>$19,260.53</a:t>
            </a:r>
            <a:endParaRPr lang="en-US" sz="1600" dirty="0">
              <a:solidFill>
                <a:srgbClr val="FF0000"/>
              </a:solidFill>
              <a:latin typeface="Times New Roman" pitchFamily="18" charset="0"/>
              <a:cs typeface="Times New Roman" pitchFamily="18" charset="0"/>
            </a:endParaRPr>
          </a:p>
          <a:p>
            <a:r>
              <a:rPr lang="en-US" sz="1600" dirty="0">
                <a:latin typeface="Centaur" pitchFamily="18" charset="0"/>
              </a:rPr>
              <a:t>Weekender Fees - </a:t>
            </a:r>
            <a:r>
              <a:rPr lang="en-US" sz="1600" dirty="0">
                <a:solidFill>
                  <a:srgbClr val="FF0000"/>
                </a:solidFill>
                <a:latin typeface="Centaur" pitchFamily="18" charset="0"/>
              </a:rPr>
              <a:t>$2,771.10</a:t>
            </a:r>
            <a:endParaRPr lang="en-US" sz="1600" dirty="0">
              <a:solidFill>
                <a:srgbClr val="FF0000"/>
              </a:solidFill>
              <a:latin typeface="Times New Roman" pitchFamily="18" charset="0"/>
              <a:cs typeface="Times New Roman" pitchFamily="18" charset="0"/>
            </a:endParaRPr>
          </a:p>
          <a:p>
            <a:r>
              <a:rPr lang="en-US" sz="1600" dirty="0">
                <a:latin typeface="Centaur" pitchFamily="18" charset="0"/>
              </a:rPr>
              <a:t>Canteen - </a:t>
            </a:r>
            <a:r>
              <a:rPr lang="en-US" sz="1600" dirty="0">
                <a:solidFill>
                  <a:srgbClr val="FF0000"/>
                </a:solidFill>
                <a:latin typeface="Centaur" pitchFamily="18" charset="0"/>
              </a:rPr>
              <a:t>$97,260.53</a:t>
            </a:r>
            <a:endParaRPr lang="en-US" sz="1600" dirty="0">
              <a:solidFill>
                <a:srgbClr val="FF0000"/>
              </a:solidFill>
              <a:latin typeface="Times New Roman" pitchFamily="18" charset="0"/>
              <a:cs typeface="Times New Roman" pitchFamily="18" charset="0"/>
            </a:endParaRPr>
          </a:p>
          <a:p>
            <a:r>
              <a:rPr lang="en-US" sz="1600" dirty="0">
                <a:latin typeface="Centaur" pitchFamily="18" charset="0"/>
              </a:rPr>
              <a:t>City of Salem - </a:t>
            </a:r>
            <a:r>
              <a:rPr lang="en-US" sz="1600" dirty="0">
                <a:solidFill>
                  <a:srgbClr val="FF0000"/>
                </a:solidFill>
                <a:latin typeface="Centaur" pitchFamily="18" charset="0"/>
              </a:rPr>
              <a:t>$360,054.10</a:t>
            </a:r>
            <a:endParaRPr lang="en-US" sz="1600" dirty="0">
              <a:solidFill>
                <a:srgbClr val="FF0000"/>
              </a:solidFill>
              <a:latin typeface="Times New Roman" pitchFamily="18" charset="0"/>
              <a:cs typeface="Times New Roman" pitchFamily="18" charset="0"/>
            </a:endParaRPr>
          </a:p>
          <a:p>
            <a:r>
              <a:rPr lang="en-US" sz="1600" dirty="0">
                <a:latin typeface="Centaur" pitchFamily="18" charset="0"/>
              </a:rPr>
              <a:t>State Reimbursements - </a:t>
            </a:r>
            <a:r>
              <a:rPr lang="en-US" sz="1600" dirty="0">
                <a:solidFill>
                  <a:srgbClr val="FF0000"/>
                </a:solidFill>
                <a:latin typeface="Centaur" pitchFamily="18" charset="0"/>
              </a:rPr>
              <a:t>$211,748.00</a:t>
            </a:r>
            <a:endParaRPr lang="en-US" sz="1600" dirty="0">
              <a:solidFill>
                <a:srgbClr val="FF0000"/>
              </a:solidFill>
              <a:latin typeface="Times New Roman" pitchFamily="18" charset="0"/>
              <a:cs typeface="Times New Roman" pitchFamily="18" charset="0"/>
            </a:endParaRPr>
          </a:p>
          <a:p>
            <a:pPr marL="114300" indent="0">
              <a:buNone/>
            </a:pPr>
            <a:endParaRPr lang="en-US" sz="1200" dirty="0">
              <a:latin typeface="Centaur" pitchFamily="18" charset="0"/>
            </a:endParaRPr>
          </a:p>
        </p:txBody>
      </p:sp>
      <p:cxnSp>
        <p:nvCxnSpPr>
          <p:cNvPr id="11" name="Straight Connector 10"/>
          <p:cNvCxnSpPr/>
          <p:nvPr/>
        </p:nvCxnSpPr>
        <p:spPr>
          <a:xfrm>
            <a:off x="533400" y="2743200"/>
            <a:ext cx="5791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3610" y="5486400"/>
            <a:ext cx="57912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98214" y="228601"/>
            <a:ext cx="2438400" cy="830997"/>
          </a:xfrm>
          <a:prstGeom prst="rect">
            <a:avLst/>
          </a:prstGeom>
          <a:noFill/>
        </p:spPr>
        <p:txBody>
          <a:bodyPr wrap="square" rtlCol="0">
            <a:spAutoFit/>
          </a:bodyPr>
          <a:lstStyle/>
          <a:p>
            <a:pPr algn="ctr"/>
            <a:r>
              <a:rPr lang="en-US" sz="2400" b="1" dirty="0">
                <a:solidFill>
                  <a:schemeClr val="bg1"/>
                </a:solidFill>
              </a:rPr>
              <a:t>FINANCIAL SUMMARY</a:t>
            </a:r>
          </a:p>
        </p:txBody>
      </p:sp>
      <p:sp>
        <p:nvSpPr>
          <p:cNvPr id="3" name="Slide Number Placeholder 2">
            <a:extLst>
              <a:ext uri="{FF2B5EF4-FFF2-40B4-BE49-F238E27FC236}">
                <a16:creationId xmlns:a16="http://schemas.microsoft.com/office/drawing/2014/main" id="{7AEF73E4-EA6C-6371-5C3F-0532474D8818}"/>
              </a:ext>
            </a:extLst>
          </p:cNvPr>
          <p:cNvSpPr>
            <a:spLocks noGrp="1"/>
          </p:cNvSpPr>
          <p:nvPr>
            <p:ph type="sldNum" sz="quarter" idx="12"/>
          </p:nvPr>
        </p:nvSpPr>
        <p:spPr/>
        <p:txBody>
          <a:bodyPr/>
          <a:lstStyle/>
          <a:p>
            <a:fld id="{49EB70E6-4B9A-4ED8-9B75-228DBFF8C0CA}" type="slidenum">
              <a:rPr lang="en-US" smtClean="0"/>
              <a:t>9</a:t>
            </a:fld>
            <a:endParaRPr lang="en-US" dirty="0"/>
          </a:p>
        </p:txBody>
      </p:sp>
    </p:spTree>
    <p:extLst>
      <p:ext uri="{BB962C8B-B14F-4D97-AF65-F5344CB8AC3E}">
        <p14:creationId xmlns:p14="http://schemas.microsoft.com/office/powerpoint/2010/main" val="619877343"/>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1_Berli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rganic">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TM04033917[[fn=Berlin]]</Template>
  <TotalTime>192364</TotalTime>
  <Words>7597</Words>
  <Application>Microsoft Office PowerPoint</Application>
  <PresentationFormat>On-screen Show (4:3)</PresentationFormat>
  <Paragraphs>602</Paragraphs>
  <Slides>55</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55</vt:i4>
      </vt:variant>
    </vt:vector>
  </HeadingPairs>
  <TitlesOfParts>
    <vt:vector size="67" baseType="lpstr">
      <vt:lpstr>Agency FB</vt:lpstr>
      <vt:lpstr>Arial</vt:lpstr>
      <vt:lpstr>Arial Rounded MT Bold</vt:lpstr>
      <vt:lpstr>Calibri</vt:lpstr>
      <vt:lpstr>Centaur</vt:lpstr>
      <vt:lpstr>Felix Titling</vt:lpstr>
      <vt:lpstr>Garamond</vt:lpstr>
      <vt:lpstr>Mongolian Baiti</vt:lpstr>
      <vt:lpstr>Times New Roman</vt:lpstr>
      <vt:lpstr>Trebuchet MS</vt:lpstr>
      <vt:lpstr>1_Berlin</vt:lpstr>
      <vt:lpstr>Organic</vt:lpstr>
      <vt:lpstr>PowerPoint Presentation</vt:lpstr>
      <vt:lpstr>PowerPoint Presentation</vt:lpstr>
      <vt:lpstr>PowerPoint Presentation</vt:lpstr>
      <vt:lpstr>PowerPoint Presentation</vt:lpstr>
      <vt:lpstr>PowerPoint Presentation</vt:lpstr>
      <vt:lpstr>PowerPoint Presentation</vt:lpstr>
      <vt:lpstr> American Correctional Association</vt:lpstr>
      <vt:lpstr>Commission on Accreditation of Law Enforcement Agencies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 ACROSS AMERICA </vt:lpstr>
      <vt:lpstr>BUDDY THE ELF </vt:lpstr>
      <vt:lpstr>PowerPoint Presentation</vt:lpstr>
      <vt:lpstr>PowerPoint Presentation</vt:lpstr>
      <vt:lpstr>PowerPoint Presentation</vt:lpstr>
      <vt:lpstr>PowerPoint Presentation</vt:lpstr>
      <vt:lpstr>YOVASO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COURT SERVICES DIVISION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County Of Roanoke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Roanoke County Sheriff’s Office</dc:title>
  <dc:creator>Julieann Robertson</dc:creator>
  <cp:lastModifiedBy>Holly Wertz</cp:lastModifiedBy>
  <cp:revision>1305</cp:revision>
  <cp:lastPrinted>2025-05-09T13:34:42Z</cp:lastPrinted>
  <dcterms:created xsi:type="dcterms:W3CDTF">2014-05-23T15:51:39Z</dcterms:created>
  <dcterms:modified xsi:type="dcterms:W3CDTF">2025-05-14T13:49:45Z</dcterms:modified>
</cp:coreProperties>
</file>